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49" r:id="rId2"/>
    <p:sldId id="335" r:id="rId3"/>
    <p:sldId id="350" r:id="rId4"/>
    <p:sldId id="351" r:id="rId5"/>
    <p:sldId id="314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方正清刻本悦宋简体" panose="02000000000000000000" pitchFamily="2" charset="-122"/>
      <p:regular r:id="rId24"/>
    </p:embeddedFont>
    <p:embeddedFont>
      <p:font typeface="方正小标宋简体" panose="02000000000000000000" pitchFamily="2" charset="-122"/>
      <p:regular r:id="rId25"/>
    </p:embeddedFont>
    <p:embeddedFont>
      <p:font typeface="仿宋" panose="02010609060101010101" pitchFamily="49" charset="-122"/>
      <p:regular r:id="rId26"/>
    </p:embeddedFont>
    <p:embeddedFont>
      <p:font typeface="华文宋体" panose="02010600040101010101" pitchFamily="2" charset="-122"/>
      <p:regular r:id="rId27"/>
    </p:embeddedFont>
    <p:embeddedFont>
      <p:font typeface="华文中宋" panose="02010600040101010101" pitchFamily="2" charset="-122"/>
      <p:regular r:id="rId28"/>
    </p:embeddedFont>
    <p:embeddedFont>
      <p:font typeface="楷体" panose="02010609060101010101" pitchFamily="49" charset="-122"/>
      <p:regular r:id="rId29"/>
    </p:embeddedFont>
    <p:embeddedFont>
      <p:font typeface="字由文艺黑" panose="00020600040101010101" pitchFamily="18" charset="-122"/>
      <p:regular r:id="rId30"/>
    </p:embeddedFont>
    <p:embeddedFont>
      <p:font typeface="Cambria Math" panose="02040503050406030204" pitchFamily="18" charset="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DD9D00"/>
    <a:srgbClr val="BF5108"/>
    <a:srgbClr val="9EDAF7"/>
    <a:srgbClr val="00479D"/>
    <a:srgbClr val="FFFFFF"/>
    <a:srgbClr val="84CCC9"/>
    <a:srgbClr val="EC6941"/>
    <a:srgbClr val="00A0E9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526" autoAdjust="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5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3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8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7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80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2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12.png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1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11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64.png"/><Relationship Id="rId4" Type="http://schemas.openxmlformats.org/officeDocument/2006/relationships/image" Target="../media/image109.png"/><Relationship Id="rId9" Type="http://schemas.openxmlformats.org/officeDocument/2006/relationships/image" Target="../media/image63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5.png"/><Relationship Id="rId21" Type="http://schemas.openxmlformats.org/officeDocument/2006/relationships/image" Target="../media/image128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tags" Target="../tags/tag11.xml"/><Relationship Id="rId11" Type="http://schemas.openxmlformats.org/officeDocument/2006/relationships/image" Target="../media/image118.png"/><Relationship Id="rId5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openxmlformats.org/officeDocument/2006/relationships/image" Target="../media/image64.png"/><Relationship Id="rId19" Type="http://schemas.openxmlformats.org/officeDocument/2006/relationships/image" Target="../media/image126.png"/><Relationship Id="rId4" Type="http://schemas.openxmlformats.org/officeDocument/2006/relationships/image" Target="../media/image116.png"/><Relationship Id="rId9" Type="http://schemas.openxmlformats.org/officeDocument/2006/relationships/image" Target="../media/image63.png"/><Relationship Id="rId1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1.xml"/><Relationship Id="rId16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tags" Target="../tags/tag12.xml"/><Relationship Id="rId5" Type="http://schemas.openxmlformats.org/officeDocument/2006/relationships/image" Target="../media/image102.png"/><Relationship Id="rId28" Type="http://schemas.openxmlformats.org/officeDocument/2006/relationships/image" Target="NULL"/><Relationship Id="rId4" Type="http://schemas.openxmlformats.org/officeDocument/2006/relationships/image" Target="../media/image130.png"/><Relationship Id="rId27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41.png"/><Relationship Id="rId11" Type="http://schemas.openxmlformats.org/officeDocument/2006/relationships/image" Target="../media/image144.png"/><Relationship Id="rId5" Type="http://schemas.openxmlformats.org/officeDocument/2006/relationships/image" Target="../media/image132.png"/><Relationship Id="rId10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12" Type="http://schemas.openxmlformats.org/officeDocument/2006/relationships/image" Target="../media/image12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11" Type="http://schemas.openxmlformats.org/officeDocument/2006/relationships/image" Target="../media/image86.png"/><Relationship Id="rId5" Type="http://schemas.openxmlformats.org/officeDocument/2006/relationships/image" Target="../media/image148.png"/><Relationship Id="rId10" Type="http://schemas.openxmlformats.org/officeDocument/2006/relationships/image" Target="../media/image63.png"/><Relationship Id="rId4" Type="http://schemas.openxmlformats.org/officeDocument/2006/relationships/image" Target="../media/image147.png"/><Relationship Id="rId9" Type="http://schemas.openxmlformats.org/officeDocument/2006/relationships/image" Target="../media/image1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11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64.png"/><Relationship Id="rId4" Type="http://schemas.openxmlformats.org/officeDocument/2006/relationships/image" Target="../media/image150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12" Type="http://schemas.openxmlformats.org/officeDocument/2006/relationships/image" Target="../media/image12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11" Type="http://schemas.openxmlformats.org/officeDocument/2006/relationships/image" Target="../media/image86.png"/><Relationship Id="rId5" Type="http://schemas.openxmlformats.org/officeDocument/2006/relationships/image" Target="../media/image157.png"/><Relationship Id="rId10" Type="http://schemas.openxmlformats.org/officeDocument/2006/relationships/image" Target="../media/image63.png"/><Relationship Id="rId4" Type="http://schemas.openxmlformats.org/officeDocument/2006/relationships/image" Target="../media/image156.png"/><Relationship Id="rId9" Type="http://schemas.openxmlformats.org/officeDocument/2006/relationships/image" Target="../media/image13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10.png"/><Relationship Id="rId26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111.png"/><Relationship Id="rId17" Type="http://schemas.openxmlformats.org/officeDocument/2006/relationships/image" Target="../media/image1010.png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10.png"/><Relationship Id="rId20" Type="http://schemas.openxmlformats.org/officeDocument/2006/relationships/image" Target="../media/image1011.png"/><Relationship Id="rId29" Type="http://schemas.openxmlformats.org/officeDocument/2006/relationships/image" Target="../media/image20.png"/><Relationship Id="rId1" Type="http://schemas.openxmlformats.org/officeDocument/2006/relationships/tags" Target="../tags/tag3.xml"/><Relationship Id="rId24" Type="http://schemas.openxmlformats.org/officeDocument/2006/relationships/image" Target="../media/image15.png"/><Relationship Id="rId5" Type="http://schemas.openxmlformats.org/officeDocument/2006/relationships/image" Target="../media/image9.png"/><Relationship Id="rId23" Type="http://schemas.openxmlformats.org/officeDocument/2006/relationships/image" Target="../media/image1410.png"/><Relationship Id="rId28" Type="http://schemas.openxmlformats.org/officeDocument/2006/relationships/image" Target="../media/image19.png"/><Relationship Id="rId19" Type="http://schemas.openxmlformats.org/officeDocument/2006/relationships/image" Target="../media/image1210.png"/><Relationship Id="rId4" Type="http://schemas.openxmlformats.org/officeDocument/2006/relationships/image" Target="../media/image14.png"/><Relationship Id="rId22" Type="http://schemas.openxmlformats.org/officeDocument/2006/relationships/image" Target="../media/image1311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0.png"/><Relationship Id="rId1" Type="http://schemas.openxmlformats.org/officeDocument/2006/relationships/tags" Target="../tags/tag5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64.png"/><Relationship Id="rId4" Type="http://schemas.openxmlformats.org/officeDocument/2006/relationships/image" Target="../media/image510.png"/><Relationship Id="rId9" Type="http://schemas.openxmlformats.org/officeDocument/2006/relationships/image" Target="../media/image63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2.png"/><Relationship Id="rId1" Type="http://schemas.openxmlformats.org/officeDocument/2006/relationships/tags" Target="../tags/tag6.xml"/><Relationship Id="rId11" Type="http://schemas.openxmlformats.org/officeDocument/2006/relationships/image" Target="../media/image67.pn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8" Type="http://schemas.openxmlformats.org/officeDocument/2006/relationships/image" Target="../media/image63.png"/><Relationship Id="rId26" Type="http://schemas.openxmlformats.org/officeDocument/2006/relationships/image" Target="../media/image85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80.png"/><Relationship Id="rId7" Type="http://schemas.openxmlformats.org/officeDocument/2006/relationships/image" Target="../media/image910.png"/><Relationship Id="rId12" Type="http://schemas.openxmlformats.org/officeDocument/2006/relationships/image" Target="../media/image104.png"/><Relationship Id="rId17" Type="http://schemas.openxmlformats.org/officeDocument/2006/relationships/image" Target="../media/image78.png"/><Relationship Id="rId25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29" Type="http://schemas.openxmlformats.org/officeDocument/2006/relationships/image" Target="../media/image89.png"/><Relationship Id="rId1" Type="http://schemas.openxmlformats.org/officeDocument/2006/relationships/tags" Target="../tags/tag7.xml"/><Relationship Id="rId11" Type="http://schemas.openxmlformats.org/officeDocument/2006/relationships/image" Target="../media/image103.png"/><Relationship Id="rId24" Type="http://schemas.openxmlformats.org/officeDocument/2006/relationships/image" Target="../media/image59.png"/><Relationship Id="rId15" Type="http://schemas.openxmlformats.org/officeDocument/2006/relationships/image" Target="../media/image76.png"/><Relationship Id="rId23" Type="http://schemas.openxmlformats.org/officeDocument/2006/relationships/image" Target="../media/image82.png"/><Relationship Id="rId28" Type="http://schemas.openxmlformats.org/officeDocument/2006/relationships/image" Target="../media/image88.png"/><Relationship Id="rId10" Type="http://schemas.openxmlformats.org/officeDocument/2006/relationships/image" Target="../media/image1210.png"/><Relationship Id="rId19" Type="http://schemas.openxmlformats.org/officeDocument/2006/relationships/image" Target="../media/image64.png"/><Relationship Id="rId9" Type="http://schemas.openxmlformats.org/officeDocument/2006/relationships/image" Target="../media/image86.png"/><Relationship Id="rId14" Type="http://schemas.openxmlformats.org/officeDocument/2006/relationships/image" Target="../media/image106.png"/><Relationship Id="rId22" Type="http://schemas.openxmlformats.org/officeDocument/2006/relationships/image" Target="../media/image81.png"/><Relationship Id="rId27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18" Type="http://schemas.openxmlformats.org/officeDocument/2006/relationships/image" Target="../media/image92.png"/><Relationship Id="rId3" Type="http://schemas.openxmlformats.org/officeDocument/2006/relationships/image" Target="../media/image90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2.png"/><Relationship Id="rId1" Type="http://schemas.openxmlformats.org/officeDocument/2006/relationships/tags" Target="../tags/tag8.xml"/><Relationship Id="rId11" Type="http://schemas.openxmlformats.org/officeDocument/2006/relationships/image" Target="../media/image67.png"/><Relationship Id="rId15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63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7.png"/><Relationship Id="rId18" Type="http://schemas.microsoft.com/office/2017/06/relationships/model3d" Target="../media/model3d1.glb"/><Relationship Id="rId3" Type="http://schemas.openxmlformats.org/officeDocument/2006/relationships/image" Target="../media/image94.png"/><Relationship Id="rId21" Type="http://schemas.openxmlformats.org/officeDocument/2006/relationships/image" Target="../media/image107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0.png"/><Relationship Id="rId20" Type="http://schemas.openxmlformats.org/officeDocument/2006/relationships/image" Target="../media/image105.png"/><Relationship Id="rId1" Type="http://schemas.openxmlformats.org/officeDocument/2006/relationships/tags" Target="../tags/tag9.xml"/><Relationship Id="rId11" Type="http://schemas.openxmlformats.org/officeDocument/2006/relationships/image" Target="../media/image67.png"/><Relationship Id="rId15" Type="http://schemas.openxmlformats.org/officeDocument/2006/relationships/image" Target="../media/image99.png"/><Relationship Id="rId10" Type="http://schemas.openxmlformats.org/officeDocument/2006/relationships/image" Target="../media/image64.png"/><Relationship Id="rId19" Type="http://schemas.openxmlformats.org/officeDocument/2006/relationships/image" Target="../media/image83.png"/><Relationship Id="rId4" Type="http://schemas.openxmlformats.org/officeDocument/2006/relationships/image" Target="../media/image95.png"/><Relationship Id="rId9" Type="http://schemas.openxmlformats.org/officeDocument/2006/relationships/image" Target="../media/image63.png"/><Relationship Id="rId14" Type="http://schemas.openxmlformats.org/officeDocument/2006/relationships/image" Target="../media/image98.png"/><Relationship Id="rId22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04653" y="2613888"/>
            <a:ext cx="56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电磁感应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20953" y="3945537"/>
            <a:ext cx="642668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法拉第电磁感应定律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动生电动势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感生电动势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自感和互感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磁场能量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感生电动势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当磁感应强度发生变化时，磁通量发生变化，由此产生的电动势称为感生电动势。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感生电动势的产生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21BB823-015A-45C5-A55A-C08AF09E5994}"/>
              </a:ext>
            </a:extLst>
          </p:cNvPr>
          <p:cNvSpPr txBox="1"/>
          <p:nvPr/>
        </p:nvSpPr>
        <p:spPr>
          <a:xfrm>
            <a:off x="513898" y="2039979"/>
            <a:ext cx="73528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产生电动势要有非静电力做功（以抵抗静电力作用下电荷的迁移），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但感生电动势中电子并未运动，因此非静电力并非洛伦兹力。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大量实验现象表明，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随时间变化的磁场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会激发一种电场，称之为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感生电场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感生电动势中的非静电力是 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感生电场力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7830069-8818-4F9C-BAB8-3C77DEE0C49F}"/>
              </a:ext>
            </a:extLst>
          </p:cNvPr>
          <p:cNvGrpSpPr/>
          <p:nvPr/>
        </p:nvGrpSpPr>
        <p:grpSpPr>
          <a:xfrm>
            <a:off x="8623220" y="1515670"/>
            <a:ext cx="3084925" cy="2312497"/>
            <a:chOff x="8623220" y="1515670"/>
            <a:chExt cx="3084925" cy="2312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B3AEF284-FF61-458E-BCD5-A3FAFE76405E}"/>
                    </a:ext>
                  </a:extLst>
                </p:cNvPr>
                <p:cNvSpPr txBox="1"/>
                <p:nvPr/>
              </p:nvSpPr>
              <p:spPr>
                <a:xfrm>
                  <a:off x="10773024" y="3159487"/>
                  <a:ext cx="93512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𝑩</m:t>
                        </m:r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𝑘𝑡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B3AEF284-FF61-458E-BCD5-A3FAFE764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3024" y="3159487"/>
                  <a:ext cx="93512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6BCC90D-413A-4D69-8CA7-E96C3944504E}"/>
                </a:ext>
              </a:extLst>
            </p:cNvPr>
            <p:cNvSpPr/>
            <p:nvPr/>
          </p:nvSpPr>
          <p:spPr>
            <a:xfrm>
              <a:off x="8623220" y="1515670"/>
              <a:ext cx="2312497" cy="2312497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1E625075-605A-4DF5-A5E7-253FB957DEDF}"/>
                </a:ext>
              </a:extLst>
            </p:cNvPr>
            <p:cNvGrpSpPr/>
            <p:nvPr/>
          </p:nvGrpSpPr>
          <p:grpSpPr>
            <a:xfrm>
              <a:off x="8866742" y="1580811"/>
              <a:ext cx="1841845" cy="2199631"/>
              <a:chOff x="5013252" y="2079246"/>
              <a:chExt cx="1841845" cy="2199631"/>
            </a:xfrm>
            <a:solidFill>
              <a:schemeClr val="accent1"/>
            </a:solidFill>
          </p:grpSpPr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2B58C0E4-FC7C-40E1-B45B-633487F1A28B}"/>
                  </a:ext>
                </a:extLst>
              </p:cNvPr>
              <p:cNvGrpSpPr/>
              <p:nvPr/>
            </p:nvGrpSpPr>
            <p:grpSpPr>
              <a:xfrm>
                <a:off x="5013252" y="2079246"/>
                <a:ext cx="1841845" cy="1638764"/>
                <a:chOff x="5132037" y="2352379"/>
                <a:chExt cx="1841845" cy="1638764"/>
              </a:xfrm>
              <a:grpFill/>
            </p:grpSpPr>
            <p:grpSp>
              <p:nvGrpSpPr>
                <p:cNvPr id="224" name="组合 223">
                  <a:extLst>
                    <a:ext uri="{FF2B5EF4-FFF2-40B4-BE49-F238E27FC236}">
                      <a16:creationId xmlns:a16="http://schemas.microsoft.com/office/drawing/2014/main" id="{B7097D75-398A-4483-A0CA-2247D8FF8070}"/>
                    </a:ext>
                  </a:extLst>
                </p:cNvPr>
                <p:cNvGrpSpPr/>
                <p:nvPr/>
              </p:nvGrpSpPr>
              <p:grpSpPr>
                <a:xfrm>
                  <a:off x="5132037" y="2354271"/>
                  <a:ext cx="836654" cy="1636871"/>
                  <a:chOff x="5043259" y="2354271"/>
                  <a:chExt cx="836654" cy="1636871"/>
                </a:xfrm>
                <a:grpFill/>
              </p:grpSpPr>
              <p:grpSp>
                <p:nvGrpSpPr>
                  <p:cNvPr id="244" name="组合 243">
                    <a:extLst>
                      <a:ext uri="{FF2B5EF4-FFF2-40B4-BE49-F238E27FC236}">
                        <a16:creationId xmlns:a16="http://schemas.microsoft.com/office/drawing/2014/main" id="{CC569C00-9FF2-47C1-B094-30C7B6328139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354271"/>
                    <a:ext cx="836654" cy="1636869"/>
                    <a:chOff x="5043259" y="2354271"/>
                    <a:chExt cx="836654" cy="1636869"/>
                  </a:xfrm>
                  <a:grpFill/>
                </p:grpSpPr>
                <p:sp>
                  <p:nvSpPr>
                    <p:cNvPr id="257" name="十字形 256">
                      <a:extLst>
                        <a:ext uri="{FF2B5EF4-FFF2-40B4-BE49-F238E27FC236}">
                          <a16:creationId xmlns:a16="http://schemas.microsoft.com/office/drawing/2014/main" id="{1185290C-A04A-42D8-8120-1E480B793D28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739461" y="2354271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十字形 257">
                      <a:extLst>
                        <a:ext uri="{FF2B5EF4-FFF2-40B4-BE49-F238E27FC236}">
                          <a16:creationId xmlns:a16="http://schemas.microsoft.com/office/drawing/2014/main" id="{50D6A1A6-50B7-430E-89AF-3E28A9DECA08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十字形 258">
                      <a:extLst>
                        <a:ext uri="{FF2B5EF4-FFF2-40B4-BE49-F238E27FC236}">
                          <a16:creationId xmlns:a16="http://schemas.microsoft.com/office/drawing/2014/main" id="{226FF2EA-C18F-4C68-AFAB-4709B3D8426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十字形 259">
                      <a:extLst>
                        <a:ext uri="{FF2B5EF4-FFF2-40B4-BE49-F238E27FC236}">
                          <a16:creationId xmlns:a16="http://schemas.microsoft.com/office/drawing/2014/main" id="{042E58CF-21A6-49C6-AE0C-B0F35E79156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十字形 260">
                      <a:extLst>
                        <a:ext uri="{FF2B5EF4-FFF2-40B4-BE49-F238E27FC236}">
                          <a16:creationId xmlns:a16="http://schemas.microsoft.com/office/drawing/2014/main" id="{842EF458-3330-4ED5-9D02-102B6F31B908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45" name="组合 244">
                    <a:extLst>
                      <a:ext uri="{FF2B5EF4-FFF2-40B4-BE49-F238E27FC236}">
                        <a16:creationId xmlns:a16="http://schemas.microsoft.com/office/drawing/2014/main" id="{49B653AE-2345-4409-82FA-862B491EB4D6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252" name="十字形 251">
                      <a:extLst>
                        <a:ext uri="{FF2B5EF4-FFF2-40B4-BE49-F238E27FC236}">
                          <a16:creationId xmlns:a16="http://schemas.microsoft.com/office/drawing/2014/main" id="{9455BE18-95B1-4D1E-AE3D-A111AB79D56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十字形 252">
                      <a:extLst>
                        <a:ext uri="{FF2B5EF4-FFF2-40B4-BE49-F238E27FC236}">
                          <a16:creationId xmlns:a16="http://schemas.microsoft.com/office/drawing/2014/main" id="{87FBD38E-8160-4A70-9B05-2660329633D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十字形 253">
                      <a:extLst>
                        <a:ext uri="{FF2B5EF4-FFF2-40B4-BE49-F238E27FC236}">
                          <a16:creationId xmlns:a16="http://schemas.microsoft.com/office/drawing/2014/main" id="{F06F43A2-A84C-430E-9946-7EFEEB04B41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十字形 254">
                      <a:extLst>
                        <a:ext uri="{FF2B5EF4-FFF2-40B4-BE49-F238E27FC236}">
                          <a16:creationId xmlns:a16="http://schemas.microsoft.com/office/drawing/2014/main" id="{208A79D7-7666-4765-BE60-AF05FDCA540A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十字形 255">
                      <a:extLst>
                        <a:ext uri="{FF2B5EF4-FFF2-40B4-BE49-F238E27FC236}">
                          <a16:creationId xmlns:a16="http://schemas.microsoft.com/office/drawing/2014/main" id="{288C9F82-D78D-4F1B-A893-0716ED0E73E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46" name="组合 245">
                    <a:extLst>
                      <a:ext uri="{FF2B5EF4-FFF2-40B4-BE49-F238E27FC236}">
                        <a16:creationId xmlns:a16="http://schemas.microsoft.com/office/drawing/2014/main" id="{6D4EB173-88BA-4095-AF0B-D922DB1AB391}"/>
                      </a:ext>
                    </a:extLst>
                  </p:cNvPr>
                  <p:cNvGrpSpPr/>
                  <p:nvPr/>
                </p:nvGrpSpPr>
                <p:grpSpPr>
                  <a:xfrm>
                    <a:off x="5737927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247" name="十字形 246">
                      <a:extLst>
                        <a:ext uri="{FF2B5EF4-FFF2-40B4-BE49-F238E27FC236}">
                          <a16:creationId xmlns:a16="http://schemas.microsoft.com/office/drawing/2014/main" id="{E9D297B5-78FF-4A62-8586-733305369F9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8" name="十字形 247">
                      <a:extLst>
                        <a:ext uri="{FF2B5EF4-FFF2-40B4-BE49-F238E27FC236}">
                          <a16:creationId xmlns:a16="http://schemas.microsoft.com/office/drawing/2014/main" id="{7666B7AF-E0D1-4A45-A643-61F0623E88D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十字形 248">
                      <a:extLst>
                        <a:ext uri="{FF2B5EF4-FFF2-40B4-BE49-F238E27FC236}">
                          <a16:creationId xmlns:a16="http://schemas.microsoft.com/office/drawing/2014/main" id="{6A2D71FF-3EE7-4AB6-81FA-D7B6D90A963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十字形 249">
                      <a:extLst>
                        <a:ext uri="{FF2B5EF4-FFF2-40B4-BE49-F238E27FC236}">
                          <a16:creationId xmlns:a16="http://schemas.microsoft.com/office/drawing/2014/main" id="{A78D738F-3BEC-4A40-85F6-F8A3ECCC63F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十字形 250">
                      <a:extLst>
                        <a:ext uri="{FF2B5EF4-FFF2-40B4-BE49-F238E27FC236}">
                          <a16:creationId xmlns:a16="http://schemas.microsoft.com/office/drawing/2014/main" id="{E55FC910-3D3C-4D64-AC80-6317CBB1AFB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grpSp>
              <p:nvGrpSpPr>
                <p:cNvPr id="225" name="组合 224">
                  <a:extLst>
                    <a:ext uri="{FF2B5EF4-FFF2-40B4-BE49-F238E27FC236}">
                      <a16:creationId xmlns:a16="http://schemas.microsoft.com/office/drawing/2014/main" id="{8B3C4639-8EA7-4A55-A180-DFA68F44D0F3}"/>
                    </a:ext>
                  </a:extLst>
                </p:cNvPr>
                <p:cNvGrpSpPr/>
                <p:nvPr/>
              </p:nvGrpSpPr>
              <p:grpSpPr>
                <a:xfrm>
                  <a:off x="6134943" y="2352379"/>
                  <a:ext cx="838939" cy="1638764"/>
                  <a:chOff x="5039442" y="2352378"/>
                  <a:chExt cx="838939" cy="1638764"/>
                </a:xfrm>
                <a:grpFill/>
              </p:grpSpPr>
              <p:grpSp>
                <p:nvGrpSpPr>
                  <p:cNvPr id="226" name="组合 225">
                    <a:extLst>
                      <a:ext uri="{FF2B5EF4-FFF2-40B4-BE49-F238E27FC236}">
                        <a16:creationId xmlns:a16="http://schemas.microsoft.com/office/drawing/2014/main" id="{E1554DA6-0F6F-4CE9-9397-031A28F4F7CA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593678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239" name="十字形 238">
                      <a:extLst>
                        <a:ext uri="{FF2B5EF4-FFF2-40B4-BE49-F238E27FC236}">
                          <a16:creationId xmlns:a16="http://schemas.microsoft.com/office/drawing/2014/main" id="{5EF4B412-92FF-4A42-AB00-53BBD86F08D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0" name="十字形 239">
                      <a:extLst>
                        <a:ext uri="{FF2B5EF4-FFF2-40B4-BE49-F238E27FC236}">
                          <a16:creationId xmlns:a16="http://schemas.microsoft.com/office/drawing/2014/main" id="{18FC6F45-6103-4440-B786-E2ACB0F467F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1" name="十字形 240">
                      <a:extLst>
                        <a:ext uri="{FF2B5EF4-FFF2-40B4-BE49-F238E27FC236}">
                          <a16:creationId xmlns:a16="http://schemas.microsoft.com/office/drawing/2014/main" id="{1D7040D2-672E-4937-86D6-2C629D4047B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2" name="十字形 241">
                      <a:extLst>
                        <a:ext uri="{FF2B5EF4-FFF2-40B4-BE49-F238E27FC236}">
                          <a16:creationId xmlns:a16="http://schemas.microsoft.com/office/drawing/2014/main" id="{B4A404C7-93CF-47E4-90FC-8AAD78D6E22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3" name="十字形 242">
                      <a:extLst>
                        <a:ext uri="{FF2B5EF4-FFF2-40B4-BE49-F238E27FC236}">
                          <a16:creationId xmlns:a16="http://schemas.microsoft.com/office/drawing/2014/main" id="{7D59DACF-F092-417E-A543-CF3A6D59F2F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27" name="组合 226">
                    <a:extLst>
                      <a:ext uri="{FF2B5EF4-FFF2-40B4-BE49-F238E27FC236}">
                        <a16:creationId xmlns:a16="http://schemas.microsoft.com/office/drawing/2014/main" id="{30FE7426-718A-4283-9571-901E32D52B6E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234" name="十字形 233">
                      <a:extLst>
                        <a:ext uri="{FF2B5EF4-FFF2-40B4-BE49-F238E27FC236}">
                          <a16:creationId xmlns:a16="http://schemas.microsoft.com/office/drawing/2014/main" id="{CEFB0145-01DD-4DCF-9A5C-8E405CBF1D58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5" name="十字形 234">
                      <a:extLst>
                        <a:ext uri="{FF2B5EF4-FFF2-40B4-BE49-F238E27FC236}">
                          <a16:creationId xmlns:a16="http://schemas.microsoft.com/office/drawing/2014/main" id="{B06EC9CC-EEDA-4BE0-82BE-CAA312F8A5B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6" name="十字形 235">
                      <a:extLst>
                        <a:ext uri="{FF2B5EF4-FFF2-40B4-BE49-F238E27FC236}">
                          <a16:creationId xmlns:a16="http://schemas.microsoft.com/office/drawing/2014/main" id="{F52E70B8-4C6B-458E-A8CA-66DC1CD83573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7" name="十字形 236">
                      <a:extLst>
                        <a:ext uri="{FF2B5EF4-FFF2-40B4-BE49-F238E27FC236}">
                          <a16:creationId xmlns:a16="http://schemas.microsoft.com/office/drawing/2014/main" id="{4A796CF5-9701-4792-A5EC-6C79DE03298E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8" name="十字形 237">
                      <a:extLst>
                        <a:ext uri="{FF2B5EF4-FFF2-40B4-BE49-F238E27FC236}">
                          <a16:creationId xmlns:a16="http://schemas.microsoft.com/office/drawing/2014/main" id="{7DDDEDEB-0602-4818-8C3C-2B926A873C23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228" name="组合 227">
                    <a:extLst>
                      <a:ext uri="{FF2B5EF4-FFF2-40B4-BE49-F238E27FC236}">
                        <a16:creationId xmlns:a16="http://schemas.microsoft.com/office/drawing/2014/main" id="{EF2E4B35-FBF8-403A-BDA9-114389DA2619}"/>
                      </a:ext>
                    </a:extLst>
                  </p:cNvPr>
                  <p:cNvGrpSpPr/>
                  <p:nvPr/>
                </p:nvGrpSpPr>
                <p:grpSpPr>
                  <a:xfrm>
                    <a:off x="5039442" y="2352378"/>
                    <a:ext cx="838939" cy="1638764"/>
                    <a:chOff x="4344774" y="2352376"/>
                    <a:chExt cx="838939" cy="1638764"/>
                  </a:xfrm>
                  <a:grpFill/>
                </p:grpSpPr>
                <p:sp>
                  <p:nvSpPr>
                    <p:cNvPr id="229" name="十字形 228">
                      <a:extLst>
                        <a:ext uri="{FF2B5EF4-FFF2-40B4-BE49-F238E27FC236}">
                          <a16:creationId xmlns:a16="http://schemas.microsoft.com/office/drawing/2014/main" id="{241146A6-9460-4D52-931A-16F4E07CBD63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4344774" y="2352376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0" name="十字形 229">
                      <a:extLst>
                        <a:ext uri="{FF2B5EF4-FFF2-40B4-BE49-F238E27FC236}">
                          <a16:creationId xmlns:a16="http://schemas.microsoft.com/office/drawing/2014/main" id="{079D6BB6-8D30-4CEE-9D06-CA12C86F896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1" name="十字形 230">
                      <a:extLst>
                        <a:ext uri="{FF2B5EF4-FFF2-40B4-BE49-F238E27FC236}">
                          <a16:creationId xmlns:a16="http://schemas.microsoft.com/office/drawing/2014/main" id="{554471B1-B4F8-43D8-864B-F8B078C48E1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2" name="十字形 231">
                      <a:extLst>
                        <a:ext uri="{FF2B5EF4-FFF2-40B4-BE49-F238E27FC236}">
                          <a16:creationId xmlns:a16="http://schemas.microsoft.com/office/drawing/2014/main" id="{CF749795-DB78-4E54-86D6-2FC14A6BB76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3" name="十字形 232">
                      <a:extLst>
                        <a:ext uri="{FF2B5EF4-FFF2-40B4-BE49-F238E27FC236}">
                          <a16:creationId xmlns:a16="http://schemas.microsoft.com/office/drawing/2014/main" id="{7BB9F2AF-A7AA-4C23-AC7A-2B4B02CAF09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</p:grpSp>
          <p:sp>
            <p:nvSpPr>
              <p:cNvPr id="138" name="十字形 137">
                <a:extLst>
                  <a:ext uri="{FF2B5EF4-FFF2-40B4-BE49-F238E27FC236}">
                    <a16:creationId xmlns:a16="http://schemas.microsoft.com/office/drawing/2014/main" id="{F1BA5A60-F4D1-4EA7-8E15-F29D643EA0C2}"/>
                  </a:ext>
                </a:extLst>
              </p:cNvPr>
              <p:cNvSpPr/>
              <p:nvPr/>
            </p:nvSpPr>
            <p:spPr>
              <a:xfrm rot="2700000">
                <a:off x="5703845" y="4131226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0" name="十字形 139">
                <a:extLst>
                  <a:ext uri="{FF2B5EF4-FFF2-40B4-BE49-F238E27FC236}">
                    <a16:creationId xmlns:a16="http://schemas.microsoft.com/office/drawing/2014/main" id="{447ACD5F-B184-43AC-9364-700F8BEFD221}"/>
                  </a:ext>
                </a:extLst>
              </p:cNvPr>
              <p:cNvSpPr/>
              <p:nvPr/>
            </p:nvSpPr>
            <p:spPr>
              <a:xfrm rot="2700000">
                <a:off x="5366776" y="3886801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0" name="十字形 219">
                <a:extLst>
                  <a:ext uri="{FF2B5EF4-FFF2-40B4-BE49-F238E27FC236}">
                    <a16:creationId xmlns:a16="http://schemas.microsoft.com/office/drawing/2014/main" id="{D0635CD2-400F-4960-A98F-BCC5E350FCB3}"/>
                  </a:ext>
                </a:extLst>
              </p:cNvPr>
              <p:cNvSpPr/>
              <p:nvPr/>
            </p:nvSpPr>
            <p:spPr>
              <a:xfrm rot="2700000">
                <a:off x="5707920" y="3886801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1" name="十字形 220">
                <a:extLst>
                  <a:ext uri="{FF2B5EF4-FFF2-40B4-BE49-F238E27FC236}">
                    <a16:creationId xmlns:a16="http://schemas.microsoft.com/office/drawing/2014/main" id="{3CA28816-B416-4EB0-9E5C-1FB3DF057BE5}"/>
                  </a:ext>
                </a:extLst>
              </p:cNvPr>
              <p:cNvSpPr/>
              <p:nvPr/>
            </p:nvSpPr>
            <p:spPr>
              <a:xfrm rot="2700000">
                <a:off x="6019975" y="3886800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2" name="十字形 221">
                <a:extLst>
                  <a:ext uri="{FF2B5EF4-FFF2-40B4-BE49-F238E27FC236}">
                    <a16:creationId xmlns:a16="http://schemas.microsoft.com/office/drawing/2014/main" id="{8F6F3C57-E177-44FB-9996-F9346031143A}"/>
                  </a:ext>
                </a:extLst>
              </p:cNvPr>
              <p:cNvSpPr/>
              <p:nvPr/>
            </p:nvSpPr>
            <p:spPr>
              <a:xfrm rot="2700000">
                <a:off x="6373499" y="3886802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3" name="十字形 222">
                <a:extLst>
                  <a:ext uri="{FF2B5EF4-FFF2-40B4-BE49-F238E27FC236}">
                    <a16:creationId xmlns:a16="http://schemas.microsoft.com/office/drawing/2014/main" id="{07D617F9-D7E2-4B68-B63F-9170E0ECE241}"/>
                  </a:ext>
                </a:extLst>
              </p:cNvPr>
              <p:cNvSpPr/>
              <p:nvPr/>
            </p:nvSpPr>
            <p:spPr>
              <a:xfrm rot="2700000">
                <a:off x="6016731" y="4138425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8BB30B1F-F09A-4C9B-9431-12E5053A5FC2}"/>
              </a:ext>
            </a:extLst>
          </p:cNvPr>
          <p:cNvGrpSpPr/>
          <p:nvPr/>
        </p:nvGrpSpPr>
        <p:grpSpPr>
          <a:xfrm>
            <a:off x="11155882" y="1558332"/>
            <a:ext cx="454212" cy="886009"/>
            <a:chOff x="6636430" y="4628456"/>
            <a:chExt cx="486722" cy="807439"/>
          </a:xfrm>
        </p:grpSpPr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039534FB-00F9-4492-BBE5-A11D9325108A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266" name="矩形 265">
                <a:extLst>
                  <a:ext uri="{FF2B5EF4-FFF2-40B4-BE49-F238E27FC236}">
                    <a16:creationId xmlns:a16="http://schemas.microsoft.com/office/drawing/2014/main" id="{B1EF72D8-79FD-49DC-B326-4956ADFCBEDE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7" name="直接箭头连接符 266">
                <a:extLst>
                  <a:ext uri="{FF2B5EF4-FFF2-40B4-BE49-F238E27FC236}">
                    <a16:creationId xmlns:a16="http://schemas.microsoft.com/office/drawing/2014/main" id="{3175FBD4-3F69-44F5-8BD7-A58DBA083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接箭头连接符 267">
                <a:extLst>
                  <a:ext uri="{FF2B5EF4-FFF2-40B4-BE49-F238E27FC236}">
                    <a16:creationId xmlns:a16="http://schemas.microsoft.com/office/drawing/2014/main" id="{3DA7F25F-9F57-4BE5-A8FE-5C2C2D117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文本框 268">
                    <a:extLst>
                      <a:ext uri="{FF2B5EF4-FFF2-40B4-BE49-F238E27FC236}">
                        <a16:creationId xmlns:a16="http://schemas.microsoft.com/office/drawing/2014/main" id="{62D83AAB-902F-455D-8BFA-DEB2CC8FC7C0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文本框 263">
                  <a:extLst>
                    <a:ext uri="{FF2B5EF4-FFF2-40B4-BE49-F238E27FC236}">
                      <a16:creationId xmlns:a16="http://schemas.microsoft.com/office/drawing/2014/main" id="{FBFBEC30-96F7-41B7-861B-CA6134DE6EEC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94D4F99E-DCC3-46E0-93F5-9B612D5DAB1F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椭圆 278">
            <a:extLst>
              <a:ext uri="{FF2B5EF4-FFF2-40B4-BE49-F238E27FC236}">
                <a16:creationId xmlns:a16="http://schemas.microsoft.com/office/drawing/2014/main" id="{E79DECB7-5D31-4F0A-8D14-D0CA5F0BF9E8}"/>
              </a:ext>
            </a:extLst>
          </p:cNvPr>
          <p:cNvSpPr/>
          <p:nvPr/>
        </p:nvSpPr>
        <p:spPr>
          <a:xfrm>
            <a:off x="8875788" y="1762806"/>
            <a:ext cx="1808292" cy="1808292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6C7ECA-32AD-43B3-88F0-15D07D139906}"/>
              </a:ext>
            </a:extLst>
          </p:cNvPr>
          <p:cNvGrpSpPr/>
          <p:nvPr/>
        </p:nvGrpSpPr>
        <p:grpSpPr>
          <a:xfrm>
            <a:off x="9175167" y="2054701"/>
            <a:ext cx="1219235" cy="1219235"/>
            <a:chOff x="9175167" y="2054701"/>
            <a:chExt cx="1219235" cy="121923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E8CA661-50E9-4ECB-8F9F-3BA7CF275E72}"/>
                </a:ext>
              </a:extLst>
            </p:cNvPr>
            <p:cNvSpPr/>
            <p:nvPr/>
          </p:nvSpPr>
          <p:spPr>
            <a:xfrm>
              <a:off x="9175167" y="2054701"/>
              <a:ext cx="1219235" cy="121923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990B79B4-0A37-409A-99EF-18C37CBE05FF}"/>
                </a:ext>
              </a:extLst>
            </p:cNvPr>
            <p:cNvSpPr/>
            <p:nvPr/>
          </p:nvSpPr>
          <p:spPr>
            <a:xfrm>
              <a:off x="9350893" y="2225816"/>
              <a:ext cx="868204" cy="86820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>
              <a:extLst>
                <a:ext uri="{FF2B5EF4-FFF2-40B4-BE49-F238E27FC236}">
                  <a16:creationId xmlns:a16="http://schemas.microsoft.com/office/drawing/2014/main" id="{44CBB2C1-E9C4-4AAA-AC03-FA13B20C8E9D}"/>
                </a:ext>
              </a:extLst>
            </p:cNvPr>
            <p:cNvSpPr/>
            <p:nvPr/>
          </p:nvSpPr>
          <p:spPr>
            <a:xfrm>
              <a:off x="9509078" y="2391246"/>
              <a:ext cx="551412" cy="55141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A0F369AF-32A3-498C-BB04-063229D7F70A}"/>
                </a:ext>
              </a:extLst>
            </p:cNvPr>
            <p:cNvSpPr/>
            <p:nvPr/>
          </p:nvSpPr>
          <p:spPr>
            <a:xfrm>
              <a:off x="9661478" y="2537903"/>
              <a:ext cx="244621" cy="24462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9C7DD3-5A07-4888-A46D-2F0E4A4E2861}"/>
                  </a:ext>
                </a:extLst>
              </p:cNvPr>
              <p:cNvSpPr txBox="1"/>
              <p:nvPr/>
            </p:nvSpPr>
            <p:spPr>
              <a:xfrm>
                <a:off x="9648219" y="1747562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9C7DD3-5A07-4888-A46D-2F0E4A4E2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219" y="1747562"/>
                <a:ext cx="286873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534365E-4EAF-4C44-A0B0-9CF99D23CC36}"/>
                  </a:ext>
                </a:extLst>
              </p:cNvPr>
              <p:cNvSpPr/>
              <p:nvPr/>
            </p:nvSpPr>
            <p:spPr>
              <a:xfrm>
                <a:off x="5374324" y="3710216"/>
                <a:ext cx="1443351" cy="41443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感生电场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534365E-4EAF-4C44-A0B0-9CF99D23C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324" y="3710216"/>
                <a:ext cx="1443351" cy="414433"/>
              </a:xfrm>
              <a:prstGeom prst="roundRect">
                <a:avLst/>
              </a:prstGeom>
              <a:blipFill>
                <a:blip r:embed="rId12"/>
                <a:stretch>
                  <a:fillRect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CF22B33-43BB-4DA2-9245-FE221F1DF604}"/>
              </a:ext>
            </a:extLst>
          </p:cNvPr>
          <p:cNvSpPr txBox="1"/>
          <p:nvPr/>
        </p:nvSpPr>
        <p:spPr>
          <a:xfrm>
            <a:off x="651263" y="4189835"/>
            <a:ext cx="1089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又称作 涡旋电场，是非保守场（无源场），有旋场。其电场线是无头无尾的闭合曲线。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55D3410-B41B-41C3-B15D-4D214ADE84A6}"/>
              </a:ext>
            </a:extLst>
          </p:cNvPr>
          <p:cNvGrpSpPr/>
          <p:nvPr/>
        </p:nvGrpSpPr>
        <p:grpSpPr>
          <a:xfrm>
            <a:off x="545130" y="4716686"/>
            <a:ext cx="2238831" cy="980482"/>
            <a:chOff x="545130" y="4716686"/>
            <a:chExt cx="2238831" cy="98048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9BE09C-8F99-4AB7-BB36-743661CE1E56}"/>
                </a:ext>
              </a:extLst>
            </p:cNvPr>
            <p:cNvSpPr txBox="1"/>
            <p:nvPr/>
          </p:nvSpPr>
          <p:spPr>
            <a:xfrm>
              <a:off x="545130" y="5389391"/>
              <a:ext cx="2238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环路定理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56E9C5C-A04F-4459-8F62-8FC1A50CA10A}"/>
                    </a:ext>
                  </a:extLst>
                </p:cNvPr>
                <p:cNvSpPr txBox="1"/>
                <p:nvPr/>
              </p:nvSpPr>
              <p:spPr>
                <a:xfrm>
                  <a:off x="576364" y="4716686"/>
                  <a:ext cx="2176365" cy="6060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∮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456E9C5C-A04F-4459-8F62-8FC1A50CA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4" y="4716686"/>
                  <a:ext cx="2176365" cy="6060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84CBBF-7493-42EB-81E7-824ADCDF08C1}"/>
              </a:ext>
            </a:extLst>
          </p:cNvPr>
          <p:cNvGrpSpPr/>
          <p:nvPr/>
        </p:nvGrpSpPr>
        <p:grpSpPr>
          <a:xfrm>
            <a:off x="8936968" y="4701390"/>
            <a:ext cx="3100971" cy="993273"/>
            <a:chOff x="8514667" y="4701390"/>
            <a:chExt cx="3100971" cy="993273"/>
          </a:xfrm>
        </p:grpSpPr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26ED5616-3D95-4B8B-8E10-33577E0321E5}"/>
                </a:ext>
              </a:extLst>
            </p:cNvPr>
            <p:cNvSpPr txBox="1"/>
            <p:nvPr/>
          </p:nvSpPr>
          <p:spPr>
            <a:xfrm>
              <a:off x="8514667" y="5386886"/>
              <a:ext cx="3100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高斯定理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文本框 280">
                  <a:extLst>
                    <a:ext uri="{FF2B5EF4-FFF2-40B4-BE49-F238E27FC236}">
                      <a16:creationId xmlns:a16="http://schemas.microsoft.com/office/drawing/2014/main" id="{8572E1A2-19B4-438E-8BB8-5DB8D50BBC96}"/>
                    </a:ext>
                  </a:extLst>
                </p:cNvPr>
                <p:cNvSpPr txBox="1"/>
                <p:nvPr/>
              </p:nvSpPr>
              <p:spPr>
                <a:xfrm>
                  <a:off x="9260738" y="4701390"/>
                  <a:ext cx="1457707" cy="5681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∯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1" name="文本框 280">
                  <a:extLst>
                    <a:ext uri="{FF2B5EF4-FFF2-40B4-BE49-F238E27FC236}">
                      <a16:creationId xmlns:a16="http://schemas.microsoft.com/office/drawing/2014/main" id="{8572E1A2-19B4-438E-8BB8-5DB8D50BB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738" y="4701390"/>
                  <a:ext cx="1457707" cy="568169"/>
                </a:xfrm>
                <a:prstGeom prst="rect">
                  <a:avLst/>
                </a:prstGeom>
                <a:blipFill>
                  <a:blip r:embed="rId14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D27BCDED-0B8A-499D-8688-B1C9CA136C2C}"/>
                  </a:ext>
                </a:extLst>
              </p:cNvPr>
              <p:cNvSpPr txBox="1"/>
              <p:nvPr/>
            </p:nvSpPr>
            <p:spPr>
              <a:xfrm>
                <a:off x="2941381" y="4674946"/>
                <a:ext cx="6094902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此即单位正电荷所受非静电力在曲线上做功的问题，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是第二类曲线积分。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可以用环路定理计算对称的感生电场的场强。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但要注意，</a:t>
                </a:r>
                <a:r>
                  <a:rPr lang="el-GR" altLang="zh-CN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可能不仅是时间的函数，也可能随空间位置变化而变化。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D27BCDED-0B8A-499D-8688-B1C9CA13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381" y="4674946"/>
                <a:ext cx="6094902" cy="1061829"/>
              </a:xfrm>
              <a:prstGeom prst="rect">
                <a:avLst/>
              </a:prstGeom>
              <a:blipFill>
                <a:blip r:embed="rId15"/>
                <a:stretch>
                  <a:fillRect l="-300" t="-1149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98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2" grpId="0" uiExpand="1" build="p"/>
      <p:bldP spid="279" grpId="0" animBg="1"/>
      <p:bldP spid="7" grpId="0"/>
      <p:bldP spid="11" grpId="0" animBg="1"/>
      <p:bldP spid="12" grpId="0"/>
      <p:bldP spid="2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>
            <a:extLst>
              <a:ext uri="{FF2B5EF4-FFF2-40B4-BE49-F238E27FC236}">
                <a16:creationId xmlns:a16="http://schemas.microsoft.com/office/drawing/2014/main" id="{8DD5CDBA-B2C8-4041-9DD3-795F4A1C4F6A}"/>
              </a:ext>
            </a:extLst>
          </p:cNvPr>
          <p:cNvGrpSpPr/>
          <p:nvPr/>
        </p:nvGrpSpPr>
        <p:grpSpPr>
          <a:xfrm>
            <a:off x="8595787" y="2028321"/>
            <a:ext cx="2957106" cy="2186639"/>
            <a:chOff x="8623784" y="1515670"/>
            <a:chExt cx="3216960" cy="23787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F195173-17A2-4439-9765-AE09530574E0}"/>
                    </a:ext>
                  </a:extLst>
                </p:cNvPr>
                <p:cNvSpPr txBox="1"/>
                <p:nvPr/>
              </p:nvSpPr>
              <p:spPr>
                <a:xfrm>
                  <a:off x="10710253" y="3492672"/>
                  <a:ext cx="1130491" cy="4017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𝑩</m:t>
                        </m:r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=</m:t>
                        </m:r>
                        <m:r>
                          <a:rPr lang="en-US" altLang="zh-CN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𝑘𝑡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8F195173-17A2-4439-9765-AE0953057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0253" y="3492672"/>
                  <a:ext cx="1130491" cy="4017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2B6F930C-7C3F-48A3-A2A6-32FB78F6CBFC}"/>
                </a:ext>
              </a:extLst>
            </p:cNvPr>
            <p:cNvSpPr/>
            <p:nvPr/>
          </p:nvSpPr>
          <p:spPr>
            <a:xfrm>
              <a:off x="8623784" y="1515670"/>
              <a:ext cx="2312497" cy="2312497"/>
            </a:xfrm>
            <a:prstGeom prst="ellipse">
              <a:avLst/>
            </a:prstGeom>
            <a:noFill/>
            <a:ln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979A94F5-9011-41A1-B79B-808885961C84}"/>
                </a:ext>
              </a:extLst>
            </p:cNvPr>
            <p:cNvGrpSpPr/>
            <p:nvPr/>
          </p:nvGrpSpPr>
          <p:grpSpPr>
            <a:xfrm>
              <a:off x="8866742" y="1580811"/>
              <a:ext cx="1841845" cy="2199631"/>
              <a:chOff x="5013252" y="2079246"/>
              <a:chExt cx="1841845" cy="2199631"/>
            </a:xfrm>
            <a:solidFill>
              <a:schemeClr val="accent1"/>
            </a:solidFill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425357BE-6E0C-4742-9B64-81BCF4E47EE6}"/>
                  </a:ext>
                </a:extLst>
              </p:cNvPr>
              <p:cNvGrpSpPr/>
              <p:nvPr/>
            </p:nvGrpSpPr>
            <p:grpSpPr>
              <a:xfrm>
                <a:off x="5013252" y="2079246"/>
                <a:ext cx="1841845" cy="1638764"/>
                <a:chOff x="5132037" y="2352379"/>
                <a:chExt cx="1841845" cy="1638764"/>
              </a:xfrm>
              <a:grpFill/>
            </p:grpSpPr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42FBBBCA-C58F-46B5-8A39-593E2CD9F9ED}"/>
                    </a:ext>
                  </a:extLst>
                </p:cNvPr>
                <p:cNvGrpSpPr/>
                <p:nvPr/>
              </p:nvGrpSpPr>
              <p:grpSpPr>
                <a:xfrm>
                  <a:off x="5132037" y="2354271"/>
                  <a:ext cx="836654" cy="1636871"/>
                  <a:chOff x="5043259" y="2354271"/>
                  <a:chExt cx="836654" cy="1636871"/>
                </a:xfrm>
                <a:grpFill/>
              </p:grpSpPr>
              <p:grpSp>
                <p:nvGrpSpPr>
                  <p:cNvPr id="136" name="组合 135">
                    <a:extLst>
                      <a:ext uri="{FF2B5EF4-FFF2-40B4-BE49-F238E27FC236}">
                        <a16:creationId xmlns:a16="http://schemas.microsoft.com/office/drawing/2014/main" id="{0EA72F4F-410F-4003-863D-E331BBF33CE0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354271"/>
                    <a:ext cx="836654" cy="1636869"/>
                    <a:chOff x="5043259" y="2354271"/>
                    <a:chExt cx="836654" cy="1636869"/>
                  </a:xfrm>
                  <a:grpFill/>
                </p:grpSpPr>
                <p:sp>
                  <p:nvSpPr>
                    <p:cNvPr id="149" name="十字形 148">
                      <a:extLst>
                        <a:ext uri="{FF2B5EF4-FFF2-40B4-BE49-F238E27FC236}">
                          <a16:creationId xmlns:a16="http://schemas.microsoft.com/office/drawing/2014/main" id="{0D71A08D-E0C3-408F-BAB5-C35D73AE22D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739461" y="2354271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0" name="十字形 149">
                      <a:extLst>
                        <a:ext uri="{FF2B5EF4-FFF2-40B4-BE49-F238E27FC236}">
                          <a16:creationId xmlns:a16="http://schemas.microsoft.com/office/drawing/2014/main" id="{D88488AB-0331-4362-9295-0743FBE8E83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1" name="十字形 150">
                      <a:extLst>
                        <a:ext uri="{FF2B5EF4-FFF2-40B4-BE49-F238E27FC236}">
                          <a16:creationId xmlns:a16="http://schemas.microsoft.com/office/drawing/2014/main" id="{D359067B-C98C-4DC7-96CD-0CE305E6A82A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十字形 151">
                      <a:extLst>
                        <a:ext uri="{FF2B5EF4-FFF2-40B4-BE49-F238E27FC236}">
                          <a16:creationId xmlns:a16="http://schemas.microsoft.com/office/drawing/2014/main" id="{6B6AD457-7AC4-4BF2-85B7-BFCCBFFC63E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十字形 152">
                      <a:extLst>
                        <a:ext uri="{FF2B5EF4-FFF2-40B4-BE49-F238E27FC236}">
                          <a16:creationId xmlns:a16="http://schemas.microsoft.com/office/drawing/2014/main" id="{429C14C9-0D70-4E4A-AE42-AF9517ADB2A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37" name="组合 136">
                    <a:extLst>
                      <a:ext uri="{FF2B5EF4-FFF2-40B4-BE49-F238E27FC236}">
                        <a16:creationId xmlns:a16="http://schemas.microsoft.com/office/drawing/2014/main" id="{F10AA013-4895-4D43-8216-5F357E1AA225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44" name="十字形 143">
                      <a:extLst>
                        <a:ext uri="{FF2B5EF4-FFF2-40B4-BE49-F238E27FC236}">
                          <a16:creationId xmlns:a16="http://schemas.microsoft.com/office/drawing/2014/main" id="{B5F02CBA-7DE2-4D6C-9C01-03DAA28B311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十字形 144">
                      <a:extLst>
                        <a:ext uri="{FF2B5EF4-FFF2-40B4-BE49-F238E27FC236}">
                          <a16:creationId xmlns:a16="http://schemas.microsoft.com/office/drawing/2014/main" id="{0BE0111B-E2BC-42C9-9702-8249E467BD6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46" name="十字形 145">
                      <a:extLst>
                        <a:ext uri="{FF2B5EF4-FFF2-40B4-BE49-F238E27FC236}">
                          <a16:creationId xmlns:a16="http://schemas.microsoft.com/office/drawing/2014/main" id="{C9910076-2592-494F-BDEE-23F5A305165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十字形 146">
                      <a:extLst>
                        <a:ext uri="{FF2B5EF4-FFF2-40B4-BE49-F238E27FC236}">
                          <a16:creationId xmlns:a16="http://schemas.microsoft.com/office/drawing/2014/main" id="{70D28845-2B8E-401B-981D-9C0D45DD8BB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十字形 147">
                      <a:extLst>
                        <a:ext uri="{FF2B5EF4-FFF2-40B4-BE49-F238E27FC236}">
                          <a16:creationId xmlns:a16="http://schemas.microsoft.com/office/drawing/2014/main" id="{9D05B492-8A9E-489F-80AB-DBBC6F96AD0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38" name="组合 137">
                    <a:extLst>
                      <a:ext uri="{FF2B5EF4-FFF2-40B4-BE49-F238E27FC236}">
                        <a16:creationId xmlns:a16="http://schemas.microsoft.com/office/drawing/2014/main" id="{A5A9BAEF-CB0F-4721-959F-453EB8F1B38C}"/>
                      </a:ext>
                    </a:extLst>
                  </p:cNvPr>
                  <p:cNvGrpSpPr/>
                  <p:nvPr/>
                </p:nvGrpSpPr>
                <p:grpSpPr>
                  <a:xfrm>
                    <a:off x="5737927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39" name="十字形 138">
                      <a:extLst>
                        <a:ext uri="{FF2B5EF4-FFF2-40B4-BE49-F238E27FC236}">
                          <a16:creationId xmlns:a16="http://schemas.microsoft.com/office/drawing/2014/main" id="{983F2419-370D-456F-8A4F-4456C3D82A4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十字形 139">
                      <a:extLst>
                        <a:ext uri="{FF2B5EF4-FFF2-40B4-BE49-F238E27FC236}">
                          <a16:creationId xmlns:a16="http://schemas.microsoft.com/office/drawing/2014/main" id="{0BC2A648-21F2-49CB-8488-B174BDF8D64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十字形 140">
                      <a:extLst>
                        <a:ext uri="{FF2B5EF4-FFF2-40B4-BE49-F238E27FC236}">
                          <a16:creationId xmlns:a16="http://schemas.microsoft.com/office/drawing/2014/main" id="{2BF22C34-7124-4D93-B4B0-AC821D94BBD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十字形 141">
                      <a:extLst>
                        <a:ext uri="{FF2B5EF4-FFF2-40B4-BE49-F238E27FC236}">
                          <a16:creationId xmlns:a16="http://schemas.microsoft.com/office/drawing/2014/main" id="{27B3927E-3C15-4D48-9494-76C955FFCD6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十字形 142">
                      <a:extLst>
                        <a:ext uri="{FF2B5EF4-FFF2-40B4-BE49-F238E27FC236}">
                          <a16:creationId xmlns:a16="http://schemas.microsoft.com/office/drawing/2014/main" id="{74C5AF18-B053-4AB1-9C4D-FAE3DFCCB2E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grpSp>
              <p:nvGrpSpPr>
                <p:cNvPr id="116" name="组合 115">
                  <a:extLst>
                    <a:ext uri="{FF2B5EF4-FFF2-40B4-BE49-F238E27FC236}">
                      <a16:creationId xmlns:a16="http://schemas.microsoft.com/office/drawing/2014/main" id="{E4C1D056-3073-42CC-93E0-188347F639E6}"/>
                    </a:ext>
                  </a:extLst>
                </p:cNvPr>
                <p:cNvGrpSpPr/>
                <p:nvPr/>
              </p:nvGrpSpPr>
              <p:grpSpPr>
                <a:xfrm>
                  <a:off x="6134943" y="2352379"/>
                  <a:ext cx="838939" cy="1638764"/>
                  <a:chOff x="5039442" y="2352378"/>
                  <a:chExt cx="838939" cy="1638764"/>
                </a:xfrm>
                <a:grpFill/>
              </p:grpSpPr>
              <p:grpSp>
                <p:nvGrpSpPr>
                  <p:cNvPr id="117" name="组合 116">
                    <a:extLst>
                      <a:ext uri="{FF2B5EF4-FFF2-40B4-BE49-F238E27FC236}">
                        <a16:creationId xmlns:a16="http://schemas.microsoft.com/office/drawing/2014/main" id="{1DA610C7-C0E7-48C4-9B91-7915E5E9A128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593678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30" name="十字形 129">
                      <a:extLst>
                        <a:ext uri="{FF2B5EF4-FFF2-40B4-BE49-F238E27FC236}">
                          <a16:creationId xmlns:a16="http://schemas.microsoft.com/office/drawing/2014/main" id="{0194B95F-EC7B-4ED6-827B-238594F272D9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十字形 130">
                      <a:extLst>
                        <a:ext uri="{FF2B5EF4-FFF2-40B4-BE49-F238E27FC236}">
                          <a16:creationId xmlns:a16="http://schemas.microsoft.com/office/drawing/2014/main" id="{4861F903-2762-4A62-8851-933A0710462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3" name="十字形 132">
                      <a:extLst>
                        <a:ext uri="{FF2B5EF4-FFF2-40B4-BE49-F238E27FC236}">
                          <a16:creationId xmlns:a16="http://schemas.microsoft.com/office/drawing/2014/main" id="{80C7B357-5B23-4471-BF00-9B54F4A036B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十字形 133">
                      <a:extLst>
                        <a:ext uri="{FF2B5EF4-FFF2-40B4-BE49-F238E27FC236}">
                          <a16:creationId xmlns:a16="http://schemas.microsoft.com/office/drawing/2014/main" id="{419AC76B-6317-4705-B9CE-D9F15CE1613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十字形 134">
                      <a:extLst>
                        <a:ext uri="{FF2B5EF4-FFF2-40B4-BE49-F238E27FC236}">
                          <a16:creationId xmlns:a16="http://schemas.microsoft.com/office/drawing/2014/main" id="{80A43456-1DF7-4ADB-943F-03115446348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1B3184E8-91AA-4D67-A5DD-7A9A36A908E9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25" name="十字形 124">
                      <a:extLst>
                        <a:ext uri="{FF2B5EF4-FFF2-40B4-BE49-F238E27FC236}">
                          <a16:creationId xmlns:a16="http://schemas.microsoft.com/office/drawing/2014/main" id="{7F4FF7F4-24DD-4B03-92D4-73630204AB08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十字形 125">
                      <a:extLst>
                        <a:ext uri="{FF2B5EF4-FFF2-40B4-BE49-F238E27FC236}">
                          <a16:creationId xmlns:a16="http://schemas.microsoft.com/office/drawing/2014/main" id="{71C741ED-6BB8-4440-A1BC-5F92B057FF1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十字形 126">
                      <a:extLst>
                        <a:ext uri="{FF2B5EF4-FFF2-40B4-BE49-F238E27FC236}">
                          <a16:creationId xmlns:a16="http://schemas.microsoft.com/office/drawing/2014/main" id="{6C779353-A128-4D8E-AA5E-3DD0B74329E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十字形 127">
                      <a:extLst>
                        <a:ext uri="{FF2B5EF4-FFF2-40B4-BE49-F238E27FC236}">
                          <a16:creationId xmlns:a16="http://schemas.microsoft.com/office/drawing/2014/main" id="{021421A2-8B1D-4410-A782-8DCC1040747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9" name="十字形 128">
                      <a:extLst>
                        <a:ext uri="{FF2B5EF4-FFF2-40B4-BE49-F238E27FC236}">
                          <a16:creationId xmlns:a16="http://schemas.microsoft.com/office/drawing/2014/main" id="{58AFD804-DD3F-4845-BC5B-DE68E8DD1E1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19" name="组合 118">
                    <a:extLst>
                      <a:ext uri="{FF2B5EF4-FFF2-40B4-BE49-F238E27FC236}">
                        <a16:creationId xmlns:a16="http://schemas.microsoft.com/office/drawing/2014/main" id="{31F1F255-28B7-45D6-A9DF-EEFE41BD62FB}"/>
                      </a:ext>
                    </a:extLst>
                  </p:cNvPr>
                  <p:cNvGrpSpPr/>
                  <p:nvPr/>
                </p:nvGrpSpPr>
                <p:grpSpPr>
                  <a:xfrm>
                    <a:off x="5039442" y="2352378"/>
                    <a:ext cx="838939" cy="1638764"/>
                    <a:chOff x="4344774" y="2352376"/>
                    <a:chExt cx="838939" cy="1638764"/>
                  </a:xfrm>
                  <a:grpFill/>
                </p:grpSpPr>
                <p:sp>
                  <p:nvSpPr>
                    <p:cNvPr id="120" name="十字形 119">
                      <a:extLst>
                        <a:ext uri="{FF2B5EF4-FFF2-40B4-BE49-F238E27FC236}">
                          <a16:creationId xmlns:a16="http://schemas.microsoft.com/office/drawing/2014/main" id="{36EF09E2-53E0-4BF4-939B-2925E560790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4344774" y="2352376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1" name="十字形 120">
                      <a:extLst>
                        <a:ext uri="{FF2B5EF4-FFF2-40B4-BE49-F238E27FC236}">
                          <a16:creationId xmlns:a16="http://schemas.microsoft.com/office/drawing/2014/main" id="{DA6D4AEC-4854-48E4-BA31-2CAA9F16DB17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十字形 121">
                      <a:extLst>
                        <a:ext uri="{FF2B5EF4-FFF2-40B4-BE49-F238E27FC236}">
                          <a16:creationId xmlns:a16="http://schemas.microsoft.com/office/drawing/2014/main" id="{AF862484-51C7-41D8-853C-02E5B3B126C7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十字形 122">
                      <a:extLst>
                        <a:ext uri="{FF2B5EF4-FFF2-40B4-BE49-F238E27FC236}">
                          <a16:creationId xmlns:a16="http://schemas.microsoft.com/office/drawing/2014/main" id="{E74B92C4-C0FD-44EB-BC0B-8DF521D0696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十字形 123">
                      <a:extLst>
                        <a:ext uri="{FF2B5EF4-FFF2-40B4-BE49-F238E27FC236}">
                          <a16:creationId xmlns:a16="http://schemas.microsoft.com/office/drawing/2014/main" id="{A880987F-0223-4155-8961-6140E711E16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</p:grpSp>
          <p:sp>
            <p:nvSpPr>
              <p:cNvPr id="102" name="十字形 101">
                <a:extLst>
                  <a:ext uri="{FF2B5EF4-FFF2-40B4-BE49-F238E27FC236}">
                    <a16:creationId xmlns:a16="http://schemas.microsoft.com/office/drawing/2014/main" id="{2F35E120-C2DE-4817-A30E-3B40F42DA302}"/>
                  </a:ext>
                </a:extLst>
              </p:cNvPr>
              <p:cNvSpPr/>
              <p:nvPr/>
            </p:nvSpPr>
            <p:spPr>
              <a:xfrm rot="2700000">
                <a:off x="5703845" y="4131226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十字形 102">
                <a:extLst>
                  <a:ext uri="{FF2B5EF4-FFF2-40B4-BE49-F238E27FC236}">
                    <a16:creationId xmlns:a16="http://schemas.microsoft.com/office/drawing/2014/main" id="{1BE7C378-46EE-4580-973D-C344DDFD89AF}"/>
                  </a:ext>
                </a:extLst>
              </p:cNvPr>
              <p:cNvSpPr/>
              <p:nvPr/>
            </p:nvSpPr>
            <p:spPr>
              <a:xfrm rot="2700000">
                <a:off x="5366776" y="3886801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十字形 104">
                <a:extLst>
                  <a:ext uri="{FF2B5EF4-FFF2-40B4-BE49-F238E27FC236}">
                    <a16:creationId xmlns:a16="http://schemas.microsoft.com/office/drawing/2014/main" id="{B0D53684-0779-42F7-8C91-17E880ACBD84}"/>
                  </a:ext>
                </a:extLst>
              </p:cNvPr>
              <p:cNvSpPr/>
              <p:nvPr/>
            </p:nvSpPr>
            <p:spPr>
              <a:xfrm rot="2700000">
                <a:off x="5707920" y="3886801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十字形 106">
                <a:extLst>
                  <a:ext uri="{FF2B5EF4-FFF2-40B4-BE49-F238E27FC236}">
                    <a16:creationId xmlns:a16="http://schemas.microsoft.com/office/drawing/2014/main" id="{855AF592-1676-48C3-A140-8930B5C04F11}"/>
                  </a:ext>
                </a:extLst>
              </p:cNvPr>
              <p:cNvSpPr/>
              <p:nvPr/>
            </p:nvSpPr>
            <p:spPr>
              <a:xfrm rot="2700000">
                <a:off x="6019975" y="3886800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十字形 108">
                <a:extLst>
                  <a:ext uri="{FF2B5EF4-FFF2-40B4-BE49-F238E27FC236}">
                    <a16:creationId xmlns:a16="http://schemas.microsoft.com/office/drawing/2014/main" id="{40351B2F-FC9E-4845-8F8A-F012170A9195}"/>
                  </a:ext>
                </a:extLst>
              </p:cNvPr>
              <p:cNvSpPr/>
              <p:nvPr/>
            </p:nvSpPr>
            <p:spPr>
              <a:xfrm rot="2700000">
                <a:off x="6373499" y="3886802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1" name="十字形 110">
                <a:extLst>
                  <a:ext uri="{FF2B5EF4-FFF2-40B4-BE49-F238E27FC236}">
                    <a16:creationId xmlns:a16="http://schemas.microsoft.com/office/drawing/2014/main" id="{E33BD3AF-A658-4B38-99D8-889CA7510757}"/>
                  </a:ext>
                </a:extLst>
              </p:cNvPr>
              <p:cNvSpPr/>
              <p:nvPr/>
            </p:nvSpPr>
            <p:spPr>
              <a:xfrm rot="2700000">
                <a:off x="6016731" y="4138425"/>
                <a:ext cx="140452" cy="140452"/>
              </a:xfrm>
              <a:prstGeom prst="plus">
                <a:avLst>
                  <a:gd name="adj" fmla="val 46875"/>
                </a:avLst>
              </a:prstGeom>
              <a:grp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：如图的均匀磁场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被限制在半径为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的圆柱空间，大小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。一长为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的金属棒置于磁场中，求其两端的感应电动势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4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05153"/>
                <a:ext cx="8036197" cy="2910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解：先计算感生电场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的大小。如图取任一半径为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的闭合回路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（以逆时针为正向）。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由感生电场的环路定理，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nary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显然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是对称的，则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𝑘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𝑘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𝑘𝑟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则在棒上距中点距离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的微元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𝒍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上，其感生电场场强为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𝑘𝑟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nary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nary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𝑘𝑟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4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05153"/>
                <a:ext cx="8036197" cy="2910027"/>
              </a:xfrm>
              <a:prstGeom prst="rect">
                <a:avLst/>
              </a:prstGeom>
              <a:blipFill>
                <a:blip r:embed="rId5"/>
                <a:stretch>
                  <a:fillRect l="-379" r="-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960606" y="1558332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感生电场的计算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4413B86-C983-43D0-A6D7-E7D4DB7B4266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感生电动势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FBBEC15-2A24-4FDE-B84C-5B90BB98B90B}"/>
              </a:ext>
            </a:extLst>
          </p:cNvPr>
          <p:cNvGrpSpPr/>
          <p:nvPr/>
        </p:nvGrpSpPr>
        <p:grpSpPr>
          <a:xfrm>
            <a:off x="9692534" y="2771919"/>
            <a:ext cx="767517" cy="369332"/>
            <a:chOff x="9692534" y="2771919"/>
            <a:chExt cx="767517" cy="36933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39F904E-CAF9-4C15-AE19-AF5E29C04AB9}"/>
                </a:ext>
              </a:extLst>
            </p:cNvPr>
            <p:cNvCxnSpPr>
              <a:cxnSpLocks/>
              <a:stCxn id="155" idx="6"/>
              <a:endCxn id="159" idx="6"/>
            </p:cNvCxnSpPr>
            <p:nvPr/>
          </p:nvCxnSpPr>
          <p:spPr>
            <a:xfrm>
              <a:off x="9692534" y="3093123"/>
              <a:ext cx="767517" cy="14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379BCBB-84DF-4B0C-8315-C3C8952C69C4}"/>
                    </a:ext>
                  </a:extLst>
                </p:cNvPr>
                <p:cNvSpPr txBox="1"/>
                <p:nvPr/>
              </p:nvSpPr>
              <p:spPr>
                <a:xfrm>
                  <a:off x="9724578" y="2771919"/>
                  <a:ext cx="545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1379BCBB-84DF-4B0C-8315-C3C8952C6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4578" y="2771919"/>
                  <a:ext cx="54540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46053A-6D28-497C-9361-22BB9E844E1E}"/>
              </a:ext>
            </a:extLst>
          </p:cNvPr>
          <p:cNvGrpSpPr/>
          <p:nvPr/>
        </p:nvGrpSpPr>
        <p:grpSpPr>
          <a:xfrm>
            <a:off x="8874549" y="2300521"/>
            <a:ext cx="1585502" cy="1585502"/>
            <a:chOff x="8874549" y="2300521"/>
            <a:chExt cx="1585502" cy="1585502"/>
          </a:xfrm>
        </p:grpSpPr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294B0C1E-C286-4004-9800-FAEE5C322F60}"/>
                </a:ext>
              </a:extLst>
            </p:cNvPr>
            <p:cNvSpPr/>
            <p:nvPr/>
          </p:nvSpPr>
          <p:spPr>
            <a:xfrm>
              <a:off x="8874549" y="2300521"/>
              <a:ext cx="1585502" cy="1585502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9EA574A-3A9C-4A06-A97F-6E95F90E0908}"/>
                    </a:ext>
                  </a:extLst>
                </p:cNvPr>
                <p:cNvSpPr txBox="1"/>
                <p:nvPr/>
              </p:nvSpPr>
              <p:spPr>
                <a:xfrm>
                  <a:off x="9442316" y="2309212"/>
                  <a:ext cx="4316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49EA574A-3A9C-4A06-A97F-6E95F90E0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2316" y="2309212"/>
                  <a:ext cx="43161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8369E0-A5C5-42B2-8F94-35A8D517BB3C}"/>
              </a:ext>
            </a:extLst>
          </p:cNvPr>
          <p:cNvGrpSpPr/>
          <p:nvPr/>
        </p:nvGrpSpPr>
        <p:grpSpPr>
          <a:xfrm>
            <a:off x="9557829" y="3104490"/>
            <a:ext cx="545405" cy="1049533"/>
            <a:chOff x="9557829" y="3104490"/>
            <a:chExt cx="545405" cy="104953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A7FC20E-97EE-46AF-AB40-D3F7FCED17BB}"/>
                </a:ext>
              </a:extLst>
            </p:cNvPr>
            <p:cNvCxnSpPr/>
            <p:nvPr/>
          </p:nvCxnSpPr>
          <p:spPr>
            <a:xfrm flipV="1">
              <a:off x="9665654" y="3104490"/>
              <a:ext cx="0" cy="1049533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818F0F9-DD3B-4B6C-9FF2-EAEAF38C72F1}"/>
                    </a:ext>
                  </a:extLst>
                </p:cNvPr>
                <p:cNvSpPr txBox="1"/>
                <p:nvPr/>
              </p:nvSpPr>
              <p:spPr>
                <a:xfrm>
                  <a:off x="9557829" y="3752510"/>
                  <a:ext cx="545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文本框 163">
                  <a:extLst>
                    <a:ext uri="{FF2B5EF4-FFF2-40B4-BE49-F238E27FC236}">
                      <a16:creationId xmlns:a16="http://schemas.microsoft.com/office/drawing/2014/main" id="{8818F0F9-DD3B-4B6C-9FF2-EAEAF38C7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7829" y="3752510"/>
                  <a:ext cx="54540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0BA7D6E-668B-4879-BD26-36A37FC15C24}"/>
              </a:ext>
            </a:extLst>
          </p:cNvPr>
          <p:cNvGrpSpPr/>
          <p:nvPr/>
        </p:nvGrpSpPr>
        <p:grpSpPr>
          <a:xfrm>
            <a:off x="8980051" y="3515942"/>
            <a:ext cx="593026" cy="806674"/>
            <a:chOff x="8980051" y="3515942"/>
            <a:chExt cx="593026" cy="806674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2A523C80-2573-4B21-A83C-C19C8FB5A92B}"/>
                </a:ext>
              </a:extLst>
            </p:cNvPr>
            <p:cNvGrpSpPr/>
            <p:nvPr/>
          </p:nvGrpSpPr>
          <p:grpSpPr>
            <a:xfrm>
              <a:off x="9027672" y="3671404"/>
              <a:ext cx="545405" cy="651212"/>
              <a:chOff x="9027672" y="3671404"/>
              <a:chExt cx="545405" cy="651212"/>
            </a:xfrm>
          </p:grpSpPr>
          <p:cxnSp>
            <p:nvCxnSpPr>
              <p:cNvPr id="170" name="直接箭头连接符 169">
                <a:extLst>
                  <a:ext uri="{FF2B5EF4-FFF2-40B4-BE49-F238E27FC236}">
                    <a16:creationId xmlns:a16="http://schemas.microsoft.com/office/drawing/2014/main" id="{1151A3B9-9701-4472-9B8D-9A380FDBE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9275" y="3671404"/>
                <a:ext cx="311637" cy="32090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文本框 173">
                    <a:extLst>
                      <a:ext uri="{FF2B5EF4-FFF2-40B4-BE49-F238E27FC236}">
                        <a16:creationId xmlns:a16="http://schemas.microsoft.com/office/drawing/2014/main" id="{ADBAB59A-00A4-4602-9F8A-3DDAC0D50851}"/>
                      </a:ext>
                    </a:extLst>
                  </p:cNvPr>
                  <p:cNvSpPr txBox="1"/>
                  <p:nvPr/>
                </p:nvSpPr>
                <p:spPr>
                  <a:xfrm>
                    <a:off x="9027672" y="3953284"/>
                    <a:ext cx="54540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4" name="文本框 173">
                    <a:extLst>
                      <a:ext uri="{FF2B5EF4-FFF2-40B4-BE49-F238E27FC236}">
                        <a16:creationId xmlns:a16="http://schemas.microsoft.com/office/drawing/2014/main" id="{ADBAB59A-00A4-4602-9F8A-3DDAC0D508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7672" y="3953284"/>
                    <a:ext cx="5454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6" name="弧形 175">
              <a:extLst>
                <a:ext uri="{FF2B5EF4-FFF2-40B4-BE49-F238E27FC236}">
                  <a16:creationId xmlns:a16="http://schemas.microsoft.com/office/drawing/2014/main" id="{99CFC8BF-577F-4E6A-BAE4-C4AD0FA40CCF}"/>
                </a:ext>
              </a:extLst>
            </p:cNvPr>
            <p:cNvSpPr/>
            <p:nvPr/>
          </p:nvSpPr>
          <p:spPr>
            <a:xfrm>
              <a:off x="8980051" y="3515942"/>
              <a:ext cx="349342" cy="349342"/>
            </a:xfrm>
            <a:prstGeom prst="arc">
              <a:avLst>
                <a:gd name="adj1" fmla="val 369501"/>
                <a:gd name="adj2" fmla="val 3372486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0A62A8-95FA-4405-9374-1AFA2931A04F}"/>
              </a:ext>
            </a:extLst>
          </p:cNvPr>
          <p:cNvGrpSpPr/>
          <p:nvPr/>
        </p:nvGrpSpPr>
        <p:grpSpPr>
          <a:xfrm>
            <a:off x="8331464" y="3459040"/>
            <a:ext cx="2691963" cy="369332"/>
            <a:chOff x="8331464" y="3459040"/>
            <a:chExt cx="2691963" cy="369332"/>
          </a:xfrm>
        </p:grpSpPr>
        <p:sp>
          <p:nvSpPr>
            <p:cNvPr id="154" name="圆柱体 153">
              <a:extLst>
                <a:ext uri="{FF2B5EF4-FFF2-40B4-BE49-F238E27FC236}">
                  <a16:creationId xmlns:a16="http://schemas.microsoft.com/office/drawing/2014/main" id="{6A9F851F-EAB6-43AE-BD18-69D9B434D0AC}"/>
                </a:ext>
              </a:extLst>
            </p:cNvPr>
            <p:cNvSpPr/>
            <p:nvPr/>
          </p:nvSpPr>
          <p:spPr>
            <a:xfrm rot="5400000">
              <a:off x="9599777" y="2737169"/>
              <a:ext cx="115746" cy="1825061"/>
            </a:xfrm>
            <a:prstGeom prst="can">
              <a:avLst>
                <a:gd name="adj" fmla="val 3054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DAE61378-1005-47CF-9260-0A904700A8D2}"/>
                    </a:ext>
                  </a:extLst>
                </p:cNvPr>
                <p:cNvSpPr txBox="1"/>
                <p:nvPr/>
              </p:nvSpPr>
              <p:spPr>
                <a:xfrm>
                  <a:off x="8331464" y="3459040"/>
                  <a:ext cx="4925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DAE61378-1005-47CF-9260-0A904700A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1464" y="3459040"/>
                  <a:ext cx="4925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B0F79595-8D2D-4A93-886A-1F35A35FA76C}"/>
                    </a:ext>
                  </a:extLst>
                </p:cNvPr>
                <p:cNvSpPr txBox="1"/>
                <p:nvPr/>
              </p:nvSpPr>
              <p:spPr>
                <a:xfrm>
                  <a:off x="10530848" y="3459040"/>
                  <a:ext cx="4925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B0F79595-8D2D-4A93-886A-1F35A35FA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848" y="3459040"/>
                  <a:ext cx="49257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41D2978-0CD9-49D9-BB5B-6181BA7C1D8C}"/>
              </a:ext>
            </a:extLst>
          </p:cNvPr>
          <p:cNvGrpSpPr/>
          <p:nvPr/>
        </p:nvGrpSpPr>
        <p:grpSpPr>
          <a:xfrm>
            <a:off x="9633632" y="3259975"/>
            <a:ext cx="412085" cy="421218"/>
            <a:chOff x="9633632" y="3259975"/>
            <a:chExt cx="412085" cy="421218"/>
          </a:xfrm>
        </p:grpSpPr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85C2DC99-FC2E-4D6D-86E6-5C5ED8ACA650}"/>
                </a:ext>
              </a:extLst>
            </p:cNvPr>
            <p:cNvSpPr/>
            <p:nvPr/>
          </p:nvSpPr>
          <p:spPr>
            <a:xfrm>
              <a:off x="9633632" y="3622671"/>
              <a:ext cx="58522" cy="585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1CB7FBBE-E91F-4055-BCFA-5748E2F928C9}"/>
                    </a:ext>
                  </a:extLst>
                </p:cNvPr>
                <p:cNvSpPr txBox="1"/>
                <p:nvPr/>
              </p:nvSpPr>
              <p:spPr>
                <a:xfrm>
                  <a:off x="9670160" y="3259975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1CB7FBBE-E91F-4055-BCFA-5748E2F92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0160" y="3259975"/>
                  <a:ext cx="375557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5666E9-D20E-494D-B213-B80E3C44F526}"/>
              </a:ext>
            </a:extLst>
          </p:cNvPr>
          <p:cNvGrpSpPr/>
          <p:nvPr/>
        </p:nvGrpSpPr>
        <p:grpSpPr>
          <a:xfrm>
            <a:off x="8985298" y="3055738"/>
            <a:ext cx="648334" cy="536086"/>
            <a:chOff x="8985298" y="3055738"/>
            <a:chExt cx="648334" cy="536086"/>
          </a:xfrm>
        </p:grpSpPr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6545DC4E-C777-4DEE-8A86-7001DCA6A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8057" y="3097990"/>
              <a:ext cx="585575" cy="49383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55DF0D2D-DBCB-4D6F-AEC7-F226A0E5F395}"/>
                    </a:ext>
                  </a:extLst>
                </p:cNvPr>
                <p:cNvSpPr txBox="1"/>
                <p:nvPr/>
              </p:nvSpPr>
              <p:spPr>
                <a:xfrm>
                  <a:off x="8985298" y="3055738"/>
                  <a:ext cx="545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55DF0D2D-DBCB-4D6F-AEC7-F226A0E5F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298" y="3055738"/>
                  <a:ext cx="54540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AE92B9-7AE9-4947-8B90-684384749C9E}"/>
              </a:ext>
            </a:extLst>
          </p:cNvPr>
          <p:cNvGrpSpPr/>
          <p:nvPr/>
        </p:nvGrpSpPr>
        <p:grpSpPr>
          <a:xfrm>
            <a:off x="9278224" y="2909090"/>
            <a:ext cx="414310" cy="369332"/>
            <a:chOff x="9278224" y="2909090"/>
            <a:chExt cx="414310" cy="369332"/>
          </a:xfrm>
        </p:grpSpPr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535079CB-EF4D-4BF4-8EBE-E70373891E55}"/>
                </a:ext>
              </a:extLst>
            </p:cNvPr>
            <p:cNvSpPr/>
            <p:nvPr/>
          </p:nvSpPr>
          <p:spPr>
            <a:xfrm>
              <a:off x="9634012" y="3063862"/>
              <a:ext cx="58522" cy="585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9F490E9-9207-4FAC-841F-B9113A49186E}"/>
                    </a:ext>
                  </a:extLst>
                </p:cNvPr>
                <p:cNvSpPr txBox="1"/>
                <p:nvPr/>
              </p:nvSpPr>
              <p:spPr>
                <a:xfrm>
                  <a:off x="9278224" y="2909090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6" name="文本框 155">
                  <a:extLst>
                    <a:ext uri="{FF2B5EF4-FFF2-40B4-BE49-F238E27FC236}">
                      <a16:creationId xmlns:a16="http://schemas.microsoft.com/office/drawing/2014/main" id="{69F490E9-9207-4FAC-841F-B9113A49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8224" y="2909090"/>
                  <a:ext cx="375557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D8691B36-EDF2-4ABD-A63F-6192C6D24E27}"/>
                  </a:ext>
                </a:extLst>
              </p:cNvPr>
              <p:cNvSpPr txBox="1"/>
              <p:nvPr/>
            </p:nvSpPr>
            <p:spPr>
              <a:xfrm>
                <a:off x="9177890" y="3407532"/>
                <a:ext cx="39422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D8691B36-EDF2-4ABD-A63F-6192C6D24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90" y="3407532"/>
                <a:ext cx="39422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264B08C6-2DFD-4122-90CF-A167C5413A10}"/>
              </a:ext>
            </a:extLst>
          </p:cNvPr>
          <p:cNvGrpSpPr/>
          <p:nvPr/>
        </p:nvGrpSpPr>
        <p:grpSpPr>
          <a:xfrm>
            <a:off x="8786593" y="3591824"/>
            <a:ext cx="394223" cy="429153"/>
            <a:chOff x="8786593" y="3591824"/>
            <a:chExt cx="394223" cy="42915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24EC8BD-DA6D-4D04-8B6A-A4E67CB8FD68}"/>
                </a:ext>
              </a:extLst>
            </p:cNvPr>
            <p:cNvSpPr/>
            <p:nvPr/>
          </p:nvSpPr>
          <p:spPr>
            <a:xfrm>
              <a:off x="9036881" y="3591824"/>
              <a:ext cx="93664" cy="1116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8AAD8C8-9832-4189-ABC2-B6BAAEF65CF1}"/>
                    </a:ext>
                  </a:extLst>
                </p:cNvPr>
                <p:cNvSpPr txBox="1"/>
                <p:nvPr/>
              </p:nvSpPr>
              <p:spPr>
                <a:xfrm>
                  <a:off x="8786593" y="3682423"/>
                  <a:ext cx="39422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文本框 167">
                  <a:extLst>
                    <a:ext uri="{FF2B5EF4-FFF2-40B4-BE49-F238E27FC236}">
                      <a16:creationId xmlns:a16="http://schemas.microsoft.com/office/drawing/2014/main" id="{A8AAD8C8-9832-4189-ABC2-B6BAAEF65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593" y="3682423"/>
                  <a:ext cx="394223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7" name="弧形 176">
            <a:extLst>
              <a:ext uri="{FF2B5EF4-FFF2-40B4-BE49-F238E27FC236}">
                <a16:creationId xmlns:a16="http://schemas.microsoft.com/office/drawing/2014/main" id="{66291996-E960-4F58-9FDB-874BDC516DB7}"/>
              </a:ext>
            </a:extLst>
          </p:cNvPr>
          <p:cNvSpPr/>
          <p:nvPr/>
        </p:nvSpPr>
        <p:spPr>
          <a:xfrm rot="5400000">
            <a:off x="9498398" y="2923317"/>
            <a:ext cx="349342" cy="349342"/>
          </a:xfrm>
          <a:prstGeom prst="arc">
            <a:avLst>
              <a:gd name="adj1" fmla="val 369501"/>
              <a:gd name="adj2" fmla="val 322019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5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167" grpId="0"/>
      <p:bldP spid="1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：如图的均匀磁场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，与金属框架平面的正法线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𝒏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夹角为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/3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，导体棒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𝑎𝑏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可沿框架以速度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𝒗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向右匀速运动，且当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.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𝑎𝑏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运行到与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𝑐𝑑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边相距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时，回路中的感应电动势是多少？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3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05153"/>
                <a:ext cx="8036197" cy="1826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𝑎𝑑𝑐𝑏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方向（即逆时针方向）为正向。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𝐵𝑆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𝑣𝑡𝑙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𝑘𝑣𝑙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𝑘𝑣𝑙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𝑎𝑏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运行到与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𝑐𝑑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边相距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𝑘𝑙𝑥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负号表示方向为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𝑎𝑏𝑐𝑑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（顺时针方向）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05153"/>
                <a:ext cx="8036197" cy="1826782"/>
              </a:xfrm>
              <a:prstGeom prst="rect">
                <a:avLst/>
              </a:prstGeom>
              <a:blipFill>
                <a:blip r:embed="rId4"/>
                <a:stretch>
                  <a:fillRect l="-379" b="-3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感生电动势的计算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4413B86-C983-43D0-A6D7-E7D4DB7B4266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感生电动势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0EAA5-6311-441C-9B66-A25EE1DB5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290" y="2097085"/>
            <a:ext cx="2536948" cy="1980718"/>
          </a:xfrm>
          <a:prstGeom prst="rect">
            <a:avLst/>
          </a:prstGeom>
        </p:spPr>
      </p:pic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74325D3-64E0-46CA-989F-DD3EB87A2481}"/>
              </a:ext>
            </a:extLst>
          </p:cNvPr>
          <p:cNvGrpSpPr/>
          <p:nvPr/>
        </p:nvGrpSpPr>
        <p:grpSpPr>
          <a:xfrm>
            <a:off x="10924131" y="1471586"/>
            <a:ext cx="691505" cy="864315"/>
            <a:chOff x="6908164" y="2113112"/>
            <a:chExt cx="653630" cy="816974"/>
          </a:xfrm>
        </p:grpSpPr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FB07D555-0C03-447F-A730-1993D2F8CBD6}"/>
                </a:ext>
              </a:extLst>
            </p:cNvPr>
            <p:cNvGrpSpPr/>
            <p:nvPr/>
          </p:nvGrpSpPr>
          <p:grpSpPr>
            <a:xfrm>
              <a:off x="6908164" y="2113112"/>
              <a:ext cx="653630" cy="632679"/>
              <a:chOff x="6833862" y="2347796"/>
              <a:chExt cx="653630" cy="632679"/>
            </a:xfrm>
          </p:grpSpPr>
          <p:sp>
            <p:nvSpPr>
              <p:cNvPr id="189" name="平行四边形 188">
                <a:extLst>
                  <a:ext uri="{FF2B5EF4-FFF2-40B4-BE49-F238E27FC236}">
                    <a16:creationId xmlns:a16="http://schemas.microsoft.com/office/drawing/2014/main" id="{3CC7FF37-722E-491C-80DE-840FC00F736C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4043" cy="174003"/>
              </a:xfrm>
              <a:prstGeom prst="parallelogram">
                <a:avLst>
                  <a:gd name="adj" fmla="val 754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0" name="直接箭头连接符 189">
                <a:extLst>
                  <a:ext uri="{FF2B5EF4-FFF2-40B4-BE49-F238E27FC236}">
                    <a16:creationId xmlns:a16="http://schemas.microsoft.com/office/drawing/2014/main" id="{D008006B-9A5B-4B5D-9B60-806CEA0E5B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40876"/>
                <a:ext cx="197768" cy="259929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1182470E-1A4D-4E2B-88E5-993E8ED3C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33EAD865-D5A2-41EF-A642-A4030C2490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文本框 192">
                    <a:extLst>
                      <a:ext uri="{FF2B5EF4-FFF2-40B4-BE49-F238E27FC236}">
                        <a16:creationId xmlns:a16="http://schemas.microsoft.com/office/drawing/2014/main" id="{72846D91-9584-4B53-A30F-8C7CC0C276F8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文本框 193">
                    <a:extLst>
                      <a:ext uri="{FF2B5EF4-FFF2-40B4-BE49-F238E27FC236}">
                        <a16:creationId xmlns:a16="http://schemas.microsoft.com/office/drawing/2014/main" id="{E50AEA30-095C-4095-A538-CB770F676F3B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文本框 194">
                    <a:extLst>
                      <a:ext uri="{FF2B5EF4-FFF2-40B4-BE49-F238E27FC236}">
                        <a16:creationId xmlns:a16="http://schemas.microsoft.com/office/drawing/2014/main" id="{AF153A0C-3AC4-496A-8EC6-78105EB4A119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961BB88F-2B24-4DC2-911C-2F84B6DF4FBD}"/>
                    </a:ext>
                  </a:extLst>
                </p:cNvPr>
                <p:cNvSpPr txBox="1"/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8163" r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09ECF7A6-94DE-4E93-A630-BAC94917EA0A}"/>
              </a:ext>
            </a:extLst>
          </p:cNvPr>
          <p:cNvSpPr txBox="1"/>
          <p:nvPr/>
        </p:nvSpPr>
        <p:spPr>
          <a:xfrm>
            <a:off x="507460" y="4703302"/>
            <a:ext cx="10947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导体在时变磁场中运动时，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动生电动势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与 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感生电动势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互不影响，总电动势为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它们的代数和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spcBef>
                <a:spcPts val="1200"/>
              </a:spcBef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若采用这个结论计算，则务必注意二者的正方向选取要保持一致。一般说来，直接使用法拉第电磁感应定律更方便。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5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1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矩形: 圆角 223">
            <a:extLst>
              <a:ext uri="{FF2B5EF4-FFF2-40B4-BE49-F238E27FC236}">
                <a16:creationId xmlns:a16="http://schemas.microsoft.com/office/drawing/2014/main" id="{BEEBFFDD-28DB-409E-B43C-CD62AFA0E2B2}"/>
              </a:ext>
            </a:extLst>
          </p:cNvPr>
          <p:cNvSpPr/>
          <p:nvPr/>
        </p:nvSpPr>
        <p:spPr>
          <a:xfrm>
            <a:off x="507457" y="2769065"/>
            <a:ext cx="11108179" cy="11971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自感和互感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前面我们已经学习了“电生磁”（即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电流的磁效应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）和“磁生电”（即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电磁感应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）的现象。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这两种现象是相互影响的。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倘若线圈中通有变化的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，则会产生变化的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，最终能够产生一个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，称作 </a:t>
            </a:r>
            <a:r>
              <a:rPr lang="zh-CN" altLang="en-US" sz="1600" dirty="0">
                <a:solidFill>
                  <a:schemeClr val="accent5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自感电动势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3883890" y="775742"/>
            <a:ext cx="1228110" cy="35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自感现象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6BB680-AAF7-425F-B635-05DA64B4AE1C}"/>
              </a:ext>
            </a:extLst>
          </p:cNvPr>
          <p:cNvGrpSpPr/>
          <p:nvPr/>
        </p:nvGrpSpPr>
        <p:grpSpPr>
          <a:xfrm>
            <a:off x="2812076" y="2884557"/>
            <a:ext cx="2179800" cy="897197"/>
            <a:chOff x="465418" y="2122933"/>
            <a:chExt cx="2179800" cy="89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C24B4DD3-71C9-467F-9565-CDA0A01BE8E0}"/>
                    </a:ext>
                  </a:extLst>
                </p:cNvPr>
                <p:cNvSpPr txBox="1"/>
                <p:nvPr/>
              </p:nvSpPr>
              <p:spPr>
                <a:xfrm>
                  <a:off x="772956" y="2549295"/>
                  <a:ext cx="1564724" cy="470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C24B4DD3-71C9-467F-9565-CDA0A01BE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956" y="2549295"/>
                  <a:ext cx="1564724" cy="4708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A8D8EF8-AEA3-4F5F-B1E0-12E7A48EF354}"/>
                </a:ext>
              </a:extLst>
            </p:cNvPr>
            <p:cNvSpPr txBox="1"/>
            <p:nvPr/>
          </p:nvSpPr>
          <p:spPr>
            <a:xfrm>
              <a:off x="465418" y="2122933"/>
              <a:ext cx="217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毕奥</a:t>
              </a:r>
              <a:r>
                <a:rPr lang="en-US" altLang="zh-CN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-</a:t>
              </a:r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萨戈尔定律</a:t>
              </a:r>
              <a:endPara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38FB82-BA2F-4454-971F-5340D5E87451}"/>
              </a:ext>
            </a:extLst>
          </p:cNvPr>
          <p:cNvGrpSpPr/>
          <p:nvPr/>
        </p:nvGrpSpPr>
        <p:grpSpPr>
          <a:xfrm>
            <a:off x="7127936" y="2887892"/>
            <a:ext cx="2075787" cy="893862"/>
            <a:chOff x="3951015" y="2122933"/>
            <a:chExt cx="2075787" cy="893862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9E6B99E-6A90-43B7-B6B8-2C5A265557C4}"/>
                </a:ext>
              </a:extLst>
            </p:cNvPr>
            <p:cNvSpPr txBox="1"/>
            <p:nvPr/>
          </p:nvSpPr>
          <p:spPr>
            <a:xfrm>
              <a:off x="3951015" y="2122933"/>
              <a:ext cx="20757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法拉第电磁感应定律</a:t>
              </a:r>
              <a:endPara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ECADC3C0-4129-48E4-ABF0-F1C40D65445C}"/>
                    </a:ext>
                  </a:extLst>
                </p:cNvPr>
                <p:cNvSpPr txBox="1"/>
                <p:nvPr/>
              </p:nvSpPr>
              <p:spPr>
                <a:xfrm>
                  <a:off x="4542857" y="2549295"/>
                  <a:ext cx="892104" cy="4675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altLang="zh-CN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ECADC3C0-4129-48E4-ABF0-F1C40D654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857" y="2549295"/>
                  <a:ext cx="892104" cy="467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2988FD-8FBD-47A3-AE81-7E6786AA70E6}"/>
              </a:ext>
            </a:extLst>
          </p:cNvPr>
          <p:cNvGrpSpPr/>
          <p:nvPr/>
        </p:nvGrpSpPr>
        <p:grpSpPr>
          <a:xfrm>
            <a:off x="1055238" y="3141642"/>
            <a:ext cx="1377616" cy="403027"/>
            <a:chOff x="643689" y="2380018"/>
            <a:chExt cx="1377616" cy="403027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D14E24F-FD58-49FE-A8D0-47C2B81EABE7}"/>
                </a:ext>
              </a:extLst>
            </p:cNvPr>
            <p:cNvCxnSpPr>
              <a:cxnSpLocks/>
            </p:cNvCxnSpPr>
            <p:nvPr/>
          </p:nvCxnSpPr>
          <p:spPr>
            <a:xfrm>
              <a:off x="643689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00ED1B-6FA0-4A2D-A3C8-E97229EBA081}"/>
                    </a:ext>
                  </a:extLst>
                </p:cNvPr>
                <p:cNvSpPr txBox="1"/>
                <p:nvPr/>
              </p:nvSpPr>
              <p:spPr>
                <a:xfrm>
                  <a:off x="696994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变化的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00ED1B-6FA0-4A2D-A3C8-E97229EBA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94" y="2380018"/>
                  <a:ext cx="1156236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D225C-A8FB-4D49-95D9-0AE72F814ECA}"/>
              </a:ext>
            </a:extLst>
          </p:cNvPr>
          <p:cNvGrpSpPr/>
          <p:nvPr/>
        </p:nvGrpSpPr>
        <p:grpSpPr>
          <a:xfrm>
            <a:off x="5371098" y="3141642"/>
            <a:ext cx="1377616" cy="403027"/>
            <a:chOff x="5365620" y="2380018"/>
            <a:chExt cx="1377616" cy="403027"/>
          </a:xfrm>
        </p:grpSpPr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06E8863B-B023-40D9-8773-9A0BE57B90E8}"/>
                </a:ext>
              </a:extLst>
            </p:cNvPr>
            <p:cNvCxnSpPr>
              <a:cxnSpLocks/>
            </p:cNvCxnSpPr>
            <p:nvPr/>
          </p:nvCxnSpPr>
          <p:spPr>
            <a:xfrm>
              <a:off x="5365620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C83498A0-CC04-4DD1-9B12-CFFAA9F80B7D}"/>
                    </a:ext>
                  </a:extLst>
                </p:cNvPr>
                <p:cNvSpPr txBox="1"/>
                <p:nvPr/>
              </p:nvSpPr>
              <p:spPr>
                <a:xfrm>
                  <a:off x="5467372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变化的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C83498A0-CC04-4DD1-9B12-CFFAA9F80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72" y="2380018"/>
                  <a:ext cx="115623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4339D6-9C33-4537-859F-6AFB6EBEBF74}"/>
              </a:ext>
            </a:extLst>
          </p:cNvPr>
          <p:cNvGrpSpPr/>
          <p:nvPr/>
        </p:nvGrpSpPr>
        <p:grpSpPr>
          <a:xfrm>
            <a:off x="9582945" y="3141642"/>
            <a:ext cx="1377616" cy="403027"/>
            <a:chOff x="9968797" y="2380018"/>
            <a:chExt cx="1377616" cy="403027"/>
          </a:xfrm>
        </p:grpSpPr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3FBF11FA-6706-4BD6-8E62-4E3298CFC025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7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4912454-BC53-4581-8FF1-FF4158117B76}"/>
                    </a:ext>
                  </a:extLst>
                </p:cNvPr>
                <p:cNvSpPr txBox="1"/>
                <p:nvPr/>
              </p:nvSpPr>
              <p:spPr>
                <a:xfrm>
                  <a:off x="10088647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电动势</a:t>
                  </a:r>
                  <a14:m>
                    <m:oMath xmlns:m="http://schemas.openxmlformats.org/officeDocument/2006/math">
                      <m:r>
                        <a:rPr lang="el-GR" altLang="zh-CN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4912454-BC53-4581-8FF1-FF4158117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647" y="2380018"/>
                  <a:ext cx="115623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10150A6-ABF6-4B7D-889F-B37FF5A63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0912" y="1298250"/>
            <a:ext cx="1564724" cy="1292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84212A32-9220-4A92-99FA-792DB3823B1D}"/>
                  </a:ext>
                </a:extLst>
              </p:cNvPr>
              <p:cNvSpPr txBox="1"/>
              <p:nvPr/>
            </p:nvSpPr>
            <p:spPr>
              <a:xfrm>
                <a:off x="507457" y="4081710"/>
                <a:ext cx="10947740" cy="78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由于电流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与产生的磁场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成正比，而磁通又与磁场成正比，故有：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𝑁</m:t>
                    </m:r>
                    <m:r>
                      <m:rPr>
                        <m:sty m:val="p"/>
                      </m:rPr>
                      <a:rPr lang="el-GR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𝐿𝐼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为线圈匝数）。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式中的常系数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称为线圈的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自感系数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H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（亨利，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Wb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A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84212A32-9220-4A92-99FA-792DB38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4081710"/>
                <a:ext cx="10947740" cy="782330"/>
              </a:xfrm>
              <a:prstGeom prst="rect">
                <a:avLst/>
              </a:prstGeom>
              <a:blipFill>
                <a:blip r:embed="rId10"/>
                <a:stretch>
                  <a:fillRect l="-278" b="-8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27731CE-2C44-4106-A038-FFE55CFA427C}"/>
                  </a:ext>
                </a:extLst>
              </p:cNvPr>
              <p:cNvSpPr txBox="1"/>
              <p:nvPr/>
            </p:nvSpPr>
            <p:spPr>
              <a:xfrm>
                <a:off x="507457" y="4893210"/>
                <a:ext cx="10947740" cy="95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l-GR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知，自感电动势</a:t>
                </a:r>
                <a14:m>
                  <m:oMath xmlns:m="http://schemas.openxmlformats.org/officeDocument/2006/math">
                    <m:r>
                      <a:rPr lang="el-GR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（对单匝线圈来讲）。这就是说，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自感电动势总是在反抗线圈中电流的变化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换言之，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任何载流回路都具有力图保持自身电流不变的特性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，称之为“电磁惯性”。而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则是这种惯性的量度。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27731CE-2C44-4106-A038-FFE55CFA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4893210"/>
                <a:ext cx="10947740" cy="952120"/>
              </a:xfrm>
              <a:prstGeom prst="rect">
                <a:avLst/>
              </a:prstGeom>
              <a:blipFill>
                <a:blip r:embed="rId11"/>
                <a:stretch>
                  <a:fillRect l="-278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97E94A4-2D08-4711-B066-4955ACA842B1}"/>
              </a:ext>
            </a:extLst>
          </p:cNvPr>
          <p:cNvSpPr/>
          <p:nvPr/>
        </p:nvSpPr>
        <p:spPr>
          <a:xfrm>
            <a:off x="9702795" y="4030691"/>
            <a:ext cx="1907445" cy="9359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电感的特性</a:t>
            </a:r>
            <a:endParaRPr lang="en-US" altLang="zh-CN" sz="14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通直流</a:t>
            </a:r>
            <a:r>
              <a:rPr lang="en-US" altLang="zh-CN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阻交流</a:t>
            </a:r>
            <a:endParaRPr lang="en-US" altLang="zh-CN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通低频</a:t>
            </a:r>
            <a:r>
              <a:rPr lang="en-US" altLang="zh-CN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阻高频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5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3" grpId="0"/>
      <p:bldP spid="225" grpId="0"/>
      <p:bldP spid="226" grpId="0"/>
      <p:bldP spid="2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C5811C-DBFB-4813-8293-2DEEACD33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145" y="1296065"/>
            <a:ext cx="1718095" cy="1248616"/>
          </a:xfrm>
          <a:prstGeom prst="rect">
            <a:avLst/>
          </a:prstGeom>
        </p:spPr>
      </p:pic>
      <p:sp>
        <p:nvSpPr>
          <p:cNvPr id="224" name="矩形: 圆角 223">
            <a:extLst>
              <a:ext uri="{FF2B5EF4-FFF2-40B4-BE49-F238E27FC236}">
                <a16:creationId xmlns:a16="http://schemas.microsoft.com/office/drawing/2014/main" id="{BEEBFFDD-28DB-409E-B43C-CD62AFA0E2B2}"/>
              </a:ext>
            </a:extLst>
          </p:cNvPr>
          <p:cNvSpPr/>
          <p:nvPr/>
        </p:nvSpPr>
        <p:spPr>
          <a:xfrm>
            <a:off x="507457" y="2769065"/>
            <a:ext cx="11108179" cy="11971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自感和互感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前面我们已经学习了“电生磁”（即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电流的磁效应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）和“磁生电”（即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电磁感应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）的现象。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这两种现象是相互影响的。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倘若两邻近的线圈中，一个通有变化的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，则变化的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在另一个线圈中产生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，称作 </a:t>
            </a:r>
            <a:r>
              <a:rPr lang="zh-CN" altLang="en-US" sz="1600" dirty="0">
                <a:solidFill>
                  <a:schemeClr val="accent5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互感电动势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3883890" y="775742"/>
            <a:ext cx="1228110" cy="351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互感现象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6BB680-AAF7-425F-B635-05DA64B4AE1C}"/>
              </a:ext>
            </a:extLst>
          </p:cNvPr>
          <p:cNvGrpSpPr/>
          <p:nvPr/>
        </p:nvGrpSpPr>
        <p:grpSpPr>
          <a:xfrm>
            <a:off x="2812076" y="2884557"/>
            <a:ext cx="2179800" cy="897197"/>
            <a:chOff x="465418" y="2122933"/>
            <a:chExt cx="2179800" cy="89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C24B4DD3-71C9-467F-9565-CDA0A01BE8E0}"/>
                    </a:ext>
                  </a:extLst>
                </p:cNvPr>
                <p:cNvSpPr txBox="1"/>
                <p:nvPr/>
              </p:nvSpPr>
              <p:spPr>
                <a:xfrm>
                  <a:off x="772956" y="2549295"/>
                  <a:ext cx="1564724" cy="470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C24B4DD3-71C9-467F-9565-CDA0A01BE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956" y="2549295"/>
                  <a:ext cx="1564724" cy="4708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A8D8EF8-AEA3-4F5F-B1E0-12E7A48EF354}"/>
                </a:ext>
              </a:extLst>
            </p:cNvPr>
            <p:cNvSpPr txBox="1"/>
            <p:nvPr/>
          </p:nvSpPr>
          <p:spPr>
            <a:xfrm>
              <a:off x="465418" y="2122933"/>
              <a:ext cx="2179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毕奥</a:t>
              </a:r>
              <a:r>
                <a:rPr lang="en-US" altLang="zh-CN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-</a:t>
              </a:r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萨戈尔定律</a:t>
              </a:r>
              <a:endPara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38FB82-BA2F-4454-971F-5340D5E87451}"/>
              </a:ext>
            </a:extLst>
          </p:cNvPr>
          <p:cNvGrpSpPr/>
          <p:nvPr/>
        </p:nvGrpSpPr>
        <p:grpSpPr>
          <a:xfrm>
            <a:off x="7127936" y="2887892"/>
            <a:ext cx="2075787" cy="893862"/>
            <a:chOff x="3951015" y="2122933"/>
            <a:chExt cx="2075787" cy="893862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F9E6B99E-6A90-43B7-B6B8-2C5A265557C4}"/>
                </a:ext>
              </a:extLst>
            </p:cNvPr>
            <p:cNvSpPr txBox="1"/>
            <p:nvPr/>
          </p:nvSpPr>
          <p:spPr>
            <a:xfrm>
              <a:off x="3951015" y="2122933"/>
              <a:ext cx="20757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法拉第电磁感应定律</a:t>
              </a:r>
              <a:endPara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ECADC3C0-4129-48E4-ABF0-F1C40D65445C}"/>
                    </a:ext>
                  </a:extLst>
                </p:cNvPr>
                <p:cNvSpPr txBox="1"/>
                <p:nvPr/>
              </p:nvSpPr>
              <p:spPr>
                <a:xfrm>
                  <a:off x="4451580" y="2549295"/>
                  <a:ext cx="1074656" cy="4675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l-GR" altLang="zh-CN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0" name="文本框 139">
                  <a:extLst>
                    <a:ext uri="{FF2B5EF4-FFF2-40B4-BE49-F238E27FC236}">
                      <a16:creationId xmlns:a16="http://schemas.microsoft.com/office/drawing/2014/main" id="{ECADC3C0-4129-48E4-ABF0-F1C40D654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1580" y="2549295"/>
                  <a:ext cx="1074656" cy="4675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2988FD-8FBD-47A3-AE81-7E6786AA70E6}"/>
              </a:ext>
            </a:extLst>
          </p:cNvPr>
          <p:cNvGrpSpPr/>
          <p:nvPr/>
        </p:nvGrpSpPr>
        <p:grpSpPr>
          <a:xfrm>
            <a:off x="1055238" y="3141642"/>
            <a:ext cx="1377616" cy="403027"/>
            <a:chOff x="643689" y="2380018"/>
            <a:chExt cx="1377616" cy="403027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D14E24F-FD58-49FE-A8D0-47C2B81EABE7}"/>
                </a:ext>
              </a:extLst>
            </p:cNvPr>
            <p:cNvCxnSpPr>
              <a:cxnSpLocks/>
            </p:cNvCxnSpPr>
            <p:nvPr/>
          </p:nvCxnSpPr>
          <p:spPr>
            <a:xfrm>
              <a:off x="643689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00ED1B-6FA0-4A2D-A3C8-E97229EBA081}"/>
                    </a:ext>
                  </a:extLst>
                </p:cNvPr>
                <p:cNvSpPr txBox="1"/>
                <p:nvPr/>
              </p:nvSpPr>
              <p:spPr>
                <a:xfrm>
                  <a:off x="696994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变化的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A00ED1B-6FA0-4A2D-A3C8-E97229EBA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94" y="2380018"/>
                  <a:ext cx="1156236" cy="338554"/>
                </a:xfrm>
                <a:prstGeom prst="rect">
                  <a:avLst/>
                </a:prstGeom>
                <a:blipFill>
                  <a:blip r:embed="rId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D225C-A8FB-4D49-95D9-0AE72F814ECA}"/>
              </a:ext>
            </a:extLst>
          </p:cNvPr>
          <p:cNvGrpSpPr/>
          <p:nvPr/>
        </p:nvGrpSpPr>
        <p:grpSpPr>
          <a:xfrm>
            <a:off x="5371098" y="3141642"/>
            <a:ext cx="1377616" cy="403027"/>
            <a:chOff x="5365620" y="2380018"/>
            <a:chExt cx="1377616" cy="403027"/>
          </a:xfrm>
        </p:grpSpPr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06E8863B-B023-40D9-8773-9A0BE57B90E8}"/>
                </a:ext>
              </a:extLst>
            </p:cNvPr>
            <p:cNvCxnSpPr>
              <a:cxnSpLocks/>
            </p:cNvCxnSpPr>
            <p:nvPr/>
          </p:nvCxnSpPr>
          <p:spPr>
            <a:xfrm>
              <a:off x="5365620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C83498A0-CC04-4DD1-9B12-CFFAA9F80B7D}"/>
                    </a:ext>
                  </a:extLst>
                </p:cNvPr>
                <p:cNvSpPr txBox="1"/>
                <p:nvPr/>
              </p:nvSpPr>
              <p:spPr>
                <a:xfrm>
                  <a:off x="5467372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变化的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22" name="文本框 221">
                  <a:extLst>
                    <a:ext uri="{FF2B5EF4-FFF2-40B4-BE49-F238E27FC236}">
                      <a16:creationId xmlns:a16="http://schemas.microsoft.com/office/drawing/2014/main" id="{C83498A0-CC04-4DD1-9B12-CFFAA9F80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72" y="2380018"/>
                  <a:ext cx="1156236" cy="338554"/>
                </a:xfrm>
                <a:prstGeom prst="rect">
                  <a:avLst/>
                </a:prstGeom>
                <a:blipFill>
                  <a:blip r:embed="rId8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4339D6-9C33-4537-859F-6AFB6EBEBF74}"/>
              </a:ext>
            </a:extLst>
          </p:cNvPr>
          <p:cNvGrpSpPr/>
          <p:nvPr/>
        </p:nvGrpSpPr>
        <p:grpSpPr>
          <a:xfrm>
            <a:off x="9582945" y="3141642"/>
            <a:ext cx="1377616" cy="403027"/>
            <a:chOff x="9968797" y="2380018"/>
            <a:chExt cx="1377616" cy="403027"/>
          </a:xfrm>
        </p:grpSpPr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3FBF11FA-6706-4BD6-8E62-4E3298CFC025}"/>
                </a:ext>
              </a:extLst>
            </p:cNvPr>
            <p:cNvCxnSpPr>
              <a:cxnSpLocks/>
            </p:cNvCxnSpPr>
            <p:nvPr/>
          </p:nvCxnSpPr>
          <p:spPr>
            <a:xfrm>
              <a:off x="9968797" y="2783045"/>
              <a:ext cx="13776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4912454-BC53-4581-8FF1-FF4158117B76}"/>
                    </a:ext>
                  </a:extLst>
                </p:cNvPr>
                <p:cNvSpPr txBox="1"/>
                <p:nvPr/>
              </p:nvSpPr>
              <p:spPr>
                <a:xfrm>
                  <a:off x="10088647" y="2380018"/>
                  <a:ext cx="11562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电动势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1600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4912454-BC53-4581-8FF1-FF4158117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647" y="2380018"/>
                  <a:ext cx="115623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84212A32-9220-4A92-99FA-792DB3823B1D}"/>
                  </a:ext>
                </a:extLst>
              </p:cNvPr>
              <p:cNvSpPr txBox="1"/>
              <p:nvPr/>
            </p:nvSpPr>
            <p:spPr>
              <a:xfrm>
                <a:off x="507457" y="4081710"/>
                <a:ext cx="9195338" cy="782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由于电流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与产生的磁场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成正比，而磁通又与磁场成正比，故有：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l-GR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l-GR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式中的常系数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称为两线圈的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互感系数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H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（亨利，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Wb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A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84212A32-9220-4A92-99FA-792DB38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4081710"/>
                <a:ext cx="9195338" cy="782330"/>
              </a:xfrm>
              <a:prstGeom prst="rect">
                <a:avLst/>
              </a:prstGeom>
              <a:blipFill>
                <a:blip r:embed="rId10"/>
                <a:stretch>
                  <a:fillRect l="-331" b="-8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27731CE-2C44-4106-A038-FFE55CFA427C}"/>
                  </a:ext>
                </a:extLst>
              </p:cNvPr>
              <p:cNvSpPr txBox="1"/>
              <p:nvPr/>
            </p:nvSpPr>
            <p:spPr>
              <a:xfrm>
                <a:off x="507457" y="4893210"/>
                <a:ext cx="8616372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l-GR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知，互感电动势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𝑀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𝑀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（对单匝线圈来讲）。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称物理量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为耦合系数，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≤1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，越大表明两线圈的耦合程度越好。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27731CE-2C44-4106-A038-FFE55CFA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4893210"/>
                <a:ext cx="8616372" cy="1026435"/>
              </a:xfrm>
              <a:prstGeom prst="rect">
                <a:avLst/>
              </a:prstGeom>
              <a:blipFill>
                <a:blip r:embed="rId11"/>
                <a:stretch>
                  <a:fillRect l="-354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7BD439-0B4D-4DCA-A561-5D4C07C57FAF}"/>
              </a:ext>
            </a:extLst>
          </p:cNvPr>
          <p:cNvGrpSpPr/>
          <p:nvPr/>
        </p:nvGrpSpPr>
        <p:grpSpPr>
          <a:xfrm>
            <a:off x="8369915" y="4158679"/>
            <a:ext cx="3044459" cy="948360"/>
            <a:chOff x="9006125" y="4077185"/>
            <a:chExt cx="3044459" cy="948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6FBCA03-F2A0-4999-808E-17859697E0C1}"/>
                    </a:ext>
                  </a:extLst>
                </p:cNvPr>
                <p:cNvSpPr txBox="1"/>
                <p:nvPr/>
              </p:nvSpPr>
              <p:spPr>
                <a:xfrm>
                  <a:off x="10333304" y="4077185"/>
                  <a:ext cx="83577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6FBCA03-F2A0-4999-808E-17859697E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304" y="4077185"/>
                  <a:ext cx="83577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1114205-8B10-4651-B402-2E16D031F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3090" y="4569956"/>
              <a:ext cx="0" cy="1718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146A487-4426-4171-ACB5-148C1CB86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8439" y="4569956"/>
              <a:ext cx="0" cy="1718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A9D830-9509-42AB-937A-D3F0E5706F28}"/>
                </a:ext>
              </a:extLst>
            </p:cNvPr>
            <p:cNvSpPr txBox="1"/>
            <p:nvPr/>
          </p:nvSpPr>
          <p:spPr>
            <a:xfrm>
              <a:off x="9006125" y="4743767"/>
              <a:ext cx="1918828" cy="27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/>
                <a:t>线圈</a:t>
              </a:r>
              <a:r>
                <a:rPr lang="en-US" altLang="zh-CN" sz="1200" dirty="0"/>
                <a:t>2</a:t>
              </a:r>
              <a:r>
                <a:rPr lang="zh-CN" altLang="en-US" sz="1200" dirty="0"/>
                <a:t>中的全磁通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E7C386B-5938-4135-8582-8D99BD6C1E32}"/>
                </a:ext>
              </a:extLst>
            </p:cNvPr>
            <p:cNvSpPr txBox="1"/>
            <p:nvPr/>
          </p:nvSpPr>
          <p:spPr>
            <a:xfrm>
              <a:off x="10806341" y="4743767"/>
              <a:ext cx="1244243" cy="28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由线圈</a:t>
              </a:r>
              <a:r>
                <a:rPr lang="en-US" altLang="zh-CN" sz="1200" dirty="0"/>
                <a:t>1</a:t>
              </a:r>
              <a:r>
                <a:rPr lang="zh-CN" altLang="en-US" sz="1200" dirty="0"/>
                <a:t>引起的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976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2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3095AC-EA17-423E-99D7-1F53B762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62" y="1988086"/>
            <a:ext cx="1865554" cy="3311581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：同轴电缆由两个共轴的长圆筒状导体组成，其间充满磁导率为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𝜇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的磁介质。电流由内筒流走，外筒流回，如图所示。求单位长度同轴电缆的自感系数。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4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05153"/>
                <a:ext cx="9009104" cy="248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解：无限长圆柱面的磁感应强度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&lt;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0,     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&gt;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则两圆筒间磁感应强度为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&lt;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如图取电缆纵截面上一段长为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，宽为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，与轴线距离为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的面元。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则通过此面元的磁通量为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m:rPr>
                        <m:sty m:val="p"/>
                      </m:rPr>
                      <a:rPr lang="el-GR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𝑙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则通过纵截面的磁通量为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05153"/>
                <a:ext cx="9009104" cy="2485489"/>
              </a:xfrm>
              <a:prstGeom prst="rect">
                <a:avLst/>
              </a:prstGeom>
              <a:blipFill>
                <a:blip r:embed="rId5"/>
                <a:stretch>
                  <a:fillRect l="-338" b="-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自感系数的计算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32EF652-DB1D-4F6C-A353-E2C2F9D2D7E0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自感和互感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668EBC3-7976-49A3-9FB4-2555827ADDFC}"/>
              </a:ext>
            </a:extLst>
          </p:cNvPr>
          <p:cNvGrpSpPr/>
          <p:nvPr/>
        </p:nvGrpSpPr>
        <p:grpSpPr>
          <a:xfrm>
            <a:off x="10986042" y="1558332"/>
            <a:ext cx="529577" cy="967631"/>
            <a:chOff x="7090732" y="2100080"/>
            <a:chExt cx="529577" cy="967631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15E1E34-CAD7-402B-8E26-B66893D3F96C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08" name="平行四边形 107">
                <a:extLst>
                  <a:ext uri="{FF2B5EF4-FFF2-40B4-BE49-F238E27FC236}">
                    <a16:creationId xmlns:a16="http://schemas.microsoft.com/office/drawing/2014/main" id="{74F6E0BA-588C-4E2E-A56C-8246DA339F64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0C91B47A-62E4-4485-870D-2A0C98CBB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F22F23C8-C466-4F3D-9ED9-BC2E7B359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9A9CAAC3-4BFC-4A3D-8C53-6EADA533A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57BCF60-43BC-453B-910C-DAAA049D157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A6E45C9-9D24-65FC-8F2E-EE2C35209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3959C0F7-A310-4329-B9E4-587B9C92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EA6FDCFF-90B3-E0B7-4B10-D91E6D56A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000" r="-20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本框 170">
                    <a:extLst>
                      <a:ext uri="{FF2B5EF4-FFF2-40B4-BE49-F238E27FC236}">
                        <a16:creationId xmlns:a16="http://schemas.microsoft.com/office/drawing/2014/main" id="{1516CBE1-8D24-40CD-A548-B94A4360F07C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33D0B67-39DD-AB81-DC10-FA52D53C0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391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CDDB3DB-AA6A-4766-BD11-785299AF3898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2931137-B804-F8D3-B746-DDD02BA91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0EA088-B4A3-413E-BBBC-02D2640467D0}"/>
              </a:ext>
            </a:extLst>
          </p:cNvPr>
          <p:cNvGrpSpPr/>
          <p:nvPr/>
        </p:nvGrpSpPr>
        <p:grpSpPr>
          <a:xfrm>
            <a:off x="9610997" y="2674620"/>
            <a:ext cx="340086" cy="2116183"/>
            <a:chOff x="9610997" y="2674620"/>
            <a:chExt cx="340086" cy="211618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BFB0428C-EDEA-41E2-A434-D0105C353A9A}"/>
                </a:ext>
              </a:extLst>
            </p:cNvPr>
            <p:cNvSpPr/>
            <p:nvPr/>
          </p:nvSpPr>
          <p:spPr>
            <a:xfrm>
              <a:off x="9610997" y="2674620"/>
              <a:ext cx="340086" cy="2116183"/>
            </a:xfrm>
            <a:prstGeom prst="round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8E651EF-C9D1-45E6-86D3-A0FD1B987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1083" y="3510642"/>
              <a:ext cx="0" cy="13129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0ECE9CF1-C7AE-4D9A-BCB0-550AC0D90D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0997" y="3790405"/>
              <a:ext cx="0" cy="13129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73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E9DE6B-E0A9-4F84-990F-48E708CD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169" y="2200033"/>
            <a:ext cx="2667805" cy="3058022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817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：如图，一无限长直导线旁放置了一个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匝矩形线圈。无限长直导线是回路的一部分，回路中其他部分与矩形线框相距很远。若矩形线框中通有电流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−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𝑡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均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为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正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的常量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，求长直导线与矩形线框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间的互感系数。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817211"/>
              </a:xfrm>
              <a:prstGeom prst="rect">
                <a:avLst/>
              </a:prstGeom>
              <a:blipFill>
                <a:blip r:embed="rId4"/>
                <a:stretch>
                  <a:fillRect l="-299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99422"/>
                <a:ext cx="8608622" cy="205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解：显然线圈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中的磁通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（由线圈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产生的）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更易求。（即根据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l-GR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21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当无限长直导线通有电流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时，其产生的磁场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则长直导线中的全磁通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𝑁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𝑁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𝑁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𝑁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99422"/>
                <a:ext cx="8608622" cy="2057743"/>
              </a:xfrm>
              <a:prstGeom prst="rect">
                <a:avLst/>
              </a:prstGeom>
              <a:blipFill>
                <a:blip r:embed="rId5"/>
                <a:stretch>
                  <a:fillRect l="-35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960606" y="1558332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互感系数的计算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32EF652-DB1D-4F6C-A353-E2C2F9D2D7E0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自感和互感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ACD722-93B9-41E3-BF67-1AAF6FB23BEA}"/>
                  </a:ext>
                </a:extLst>
              </p:cNvPr>
              <p:cNvSpPr txBox="1"/>
              <p:nvPr/>
            </p:nvSpPr>
            <p:spPr>
              <a:xfrm>
                <a:off x="10401071" y="2740245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1ACD722-93B9-41E3-BF67-1AAF6FB23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71" y="2740245"/>
                <a:ext cx="190757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F3685EF-267D-463C-8D6B-1D7FBD8D1D78}"/>
                  </a:ext>
                </a:extLst>
              </p:cNvPr>
              <p:cNvSpPr txBox="1"/>
              <p:nvPr/>
            </p:nvSpPr>
            <p:spPr>
              <a:xfrm>
                <a:off x="11224061" y="3574198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F3685EF-267D-463C-8D6B-1D7FBD8D1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061" y="3574198"/>
                <a:ext cx="190757" cy="276999"/>
              </a:xfrm>
              <a:prstGeom prst="rect">
                <a:avLst/>
              </a:prstGeom>
              <a:blipFill>
                <a:blip r:embed="rId12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60FCB39E-8136-4EA2-8CFF-1E13AE1BB4F0}"/>
              </a:ext>
            </a:extLst>
          </p:cNvPr>
          <p:cNvGrpSpPr/>
          <p:nvPr/>
        </p:nvGrpSpPr>
        <p:grpSpPr>
          <a:xfrm>
            <a:off x="10075389" y="3523564"/>
            <a:ext cx="467028" cy="378265"/>
            <a:chOff x="10075389" y="3404658"/>
            <a:chExt cx="467028" cy="378265"/>
          </a:xfrm>
        </p:grpSpPr>
        <p:sp>
          <p:nvSpPr>
            <p:cNvPr id="106" name="十字形 105">
              <a:extLst>
                <a:ext uri="{FF2B5EF4-FFF2-40B4-BE49-F238E27FC236}">
                  <a16:creationId xmlns:a16="http://schemas.microsoft.com/office/drawing/2014/main" id="{364922F3-B765-48C7-A55A-CCDDB7A07CA8}"/>
                </a:ext>
              </a:extLst>
            </p:cNvPr>
            <p:cNvSpPr/>
            <p:nvPr/>
          </p:nvSpPr>
          <p:spPr>
            <a:xfrm rot="2700000">
              <a:off x="10075390" y="3404658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十字形 107">
              <a:extLst>
                <a:ext uri="{FF2B5EF4-FFF2-40B4-BE49-F238E27FC236}">
                  <a16:creationId xmlns:a16="http://schemas.microsoft.com/office/drawing/2014/main" id="{E81D382C-51D5-4C03-A812-1016229016DD}"/>
                </a:ext>
              </a:extLst>
            </p:cNvPr>
            <p:cNvSpPr/>
            <p:nvPr/>
          </p:nvSpPr>
          <p:spPr>
            <a:xfrm rot="2700000">
              <a:off x="10075389" y="3642471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9F73F3A4-9799-4BA2-9DA3-EEDEAA9D6742}"/>
                </a:ext>
              </a:extLst>
            </p:cNvPr>
            <p:cNvSpPr/>
            <p:nvPr/>
          </p:nvSpPr>
          <p:spPr>
            <a:xfrm rot="2700000">
              <a:off x="10450481" y="3422724"/>
              <a:ext cx="91936" cy="9193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3B35F389-0645-4D9F-84C2-C16FF2FCB8E8}"/>
                </a:ext>
              </a:extLst>
            </p:cNvPr>
            <p:cNvSpPr/>
            <p:nvPr/>
          </p:nvSpPr>
          <p:spPr>
            <a:xfrm rot="2700000">
              <a:off x="10449403" y="3662448"/>
              <a:ext cx="91936" cy="9193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7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5" grpId="0"/>
      <p:bldP spid="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BF6F3F4-63A6-8C94-1632-9DE0508BBDA7}"/>
              </a:ext>
            </a:extLst>
          </p:cNvPr>
          <p:cNvSpPr/>
          <p:nvPr/>
        </p:nvSpPr>
        <p:spPr>
          <a:xfrm>
            <a:off x="703501" y="1973836"/>
            <a:ext cx="10784998" cy="9702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36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磁场能量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电感通电时产生自感电动势，电源对抗这种效应做了功，因此电感储存了磁能；在放电的过程中又将能量释放。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BDA3FA-B855-8273-673B-D024E1F4B33F}"/>
                  </a:ext>
                </a:extLst>
              </p:cNvPr>
              <p:cNvSpPr txBox="1"/>
              <p:nvPr/>
            </p:nvSpPr>
            <p:spPr>
              <a:xfrm>
                <a:off x="2425429" y="2098672"/>
                <a:ext cx="7341141" cy="72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电感储能公式：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𝑊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为电感的自感系数，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为电感通过的电流</a:t>
                </a:r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BDA3FA-B855-8273-673B-D024E1F4B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29" y="2098672"/>
                <a:ext cx="7341141" cy="720582"/>
              </a:xfrm>
              <a:prstGeom prst="rect">
                <a:avLst/>
              </a:prstGeom>
              <a:blipFill>
                <a:blip r:embed="rId4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95DF7E1-87C1-5E6C-4443-192018A83178}"/>
              </a:ext>
            </a:extLst>
          </p:cNvPr>
          <p:cNvSpPr txBox="1"/>
          <p:nvPr/>
        </p:nvSpPr>
        <p:spPr>
          <a:xfrm>
            <a:off x="541911" y="3329134"/>
            <a:ext cx="11108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电感通过电流后，会在线圈中形成磁场。磁能究竟储存在 电流 中，还是贮藏在 磁场 里？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我们知道，电磁波实际上是交变电场和磁场的传播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（电场占主导地位）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 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而电磁波携带着能量。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 磁能 储存于 磁场 中。磁场中 单位体积内蕴含的能量（磁场能量密度） 可以用 磁感应强度 表示。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6C8231-8D58-96E5-5836-F6335E0B73FA}"/>
              </a:ext>
            </a:extLst>
          </p:cNvPr>
          <p:cNvSpPr/>
          <p:nvPr/>
        </p:nvSpPr>
        <p:spPr>
          <a:xfrm>
            <a:off x="669049" y="4616447"/>
            <a:ext cx="10784998" cy="13007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614212-2C29-6FDD-9D35-48A857C5663C}"/>
                  </a:ext>
                </a:extLst>
              </p:cNvPr>
              <p:cNvSpPr txBox="1"/>
              <p:nvPr/>
            </p:nvSpPr>
            <p:spPr>
              <a:xfrm>
                <a:off x="2019741" y="4741285"/>
                <a:ext cx="8152516" cy="1116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磁场能量密度：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𝐻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𝜇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为介质的磁导率，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为磁感应强度，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为磁场强度矢量，适用于均匀磁介质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整个磁场所蕴含的能量，可以在磁场所在的空间对能量密度进行积分来计算，即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𝑊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𝑑𝑉</m:t>
                        </m:r>
                      </m:e>
                    </m:nary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614212-2C29-6FDD-9D35-48A857C5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741" y="4741285"/>
                <a:ext cx="8152516" cy="1116459"/>
              </a:xfrm>
              <a:prstGeom prst="rect">
                <a:avLst/>
              </a:prstGeom>
              <a:blipFill>
                <a:blip r:embed="rId5"/>
                <a:stretch>
                  <a:fillRect r="-2242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20" grpId="0"/>
      <p:bldP spid="3" grpId="0" uiExpand="1" build="p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3095AC-EA17-423E-99D7-1F53B762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62" y="1988086"/>
            <a:ext cx="1865554" cy="3311581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：同轴电缆由两个共轴的长圆筒状导体组成，其间充满磁导率为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𝜇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的磁介质。电流由内筒流走，外筒流回，如图所示。求长为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𝑙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的一段电缆中储存的磁场能量，并由此求单位长度同轴电缆的自感系数。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4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05153"/>
                <a:ext cx="9009104" cy="2336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解：无限长圆柱面的磁感应强度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&lt;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0,     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&gt;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则两圆筒间磁感应强度为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&lt;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故磁场能量密度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𝑤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的一段电缆中储存的磁场能量为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𝑊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𝑤</m:t>
                        </m:r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nary>
                          <m:nary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nary>
                              <m:nary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8</m:t>
                                    </m:r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𝜋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小标宋简体" panose="02000000000000000000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d</m:t>
                                </m:r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𝜃</m:t>
                                </m:r>
                              </m:e>
                            </m:nary>
                          </m:e>
                        </m:nary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由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𝑊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05153"/>
                <a:ext cx="9009104" cy="2336152"/>
              </a:xfrm>
              <a:prstGeom prst="rect">
                <a:avLst/>
              </a:prstGeom>
              <a:blipFill>
                <a:blip r:embed="rId5"/>
                <a:stretch>
                  <a:fillRect l="-338" b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C668EBC3-7976-49A3-9FB4-2555827ADDFC}"/>
              </a:ext>
            </a:extLst>
          </p:cNvPr>
          <p:cNvGrpSpPr/>
          <p:nvPr/>
        </p:nvGrpSpPr>
        <p:grpSpPr>
          <a:xfrm>
            <a:off x="10986042" y="1558332"/>
            <a:ext cx="529577" cy="967631"/>
            <a:chOff x="7090732" y="2100080"/>
            <a:chExt cx="529577" cy="967631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F15E1E34-CAD7-402B-8E26-B66893D3F96C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08" name="平行四边形 107">
                <a:extLst>
                  <a:ext uri="{FF2B5EF4-FFF2-40B4-BE49-F238E27FC236}">
                    <a16:creationId xmlns:a16="http://schemas.microsoft.com/office/drawing/2014/main" id="{74F6E0BA-588C-4E2E-A56C-8246DA339F64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0C91B47A-62E4-4485-870D-2A0C98CBB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F22F23C8-C466-4F3D-9ED9-BC2E7B359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9A9CAAC3-4BFC-4A3D-8C53-6EADA533A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57BCF60-43BC-453B-910C-DAAA049D157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A6E45C9-9D24-65FC-8F2E-EE2C35209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3959C0F7-A310-4329-B9E4-587B9C92AE31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EA6FDCFF-90B3-E0B7-4B10-D91E6D56A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000" r="-20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本框 170">
                    <a:extLst>
                      <a:ext uri="{FF2B5EF4-FFF2-40B4-BE49-F238E27FC236}">
                        <a16:creationId xmlns:a16="http://schemas.microsoft.com/office/drawing/2014/main" id="{1516CBE1-8D24-40CD-A548-B94A4360F07C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33D0B67-39DD-AB81-DC10-FA52D53C0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391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ACDDB3DB-AA6A-4766-BD11-785299AF3898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2931137-B804-F8D3-B746-DDD02BA91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90C6418-5C50-4D75-B477-0A75A37CB863}"/>
              </a:ext>
            </a:extLst>
          </p:cNvPr>
          <p:cNvSpPr txBox="1"/>
          <p:nvPr/>
        </p:nvSpPr>
        <p:spPr>
          <a:xfrm>
            <a:off x="507459" y="496110"/>
            <a:ext cx="236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磁场能量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740C9D-CFD3-46E1-AD8F-F0F9361A0A48}"/>
              </a:ext>
            </a:extLst>
          </p:cNvPr>
          <p:cNvSpPr txBox="1"/>
          <p:nvPr/>
        </p:nvSpPr>
        <p:spPr>
          <a:xfrm>
            <a:off x="3011371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磁场能量的计算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34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8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 与 磁，是一对密切联系的物理现象。许多实验表明这样的物理现象：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生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生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1E0B4A-B2D9-4119-8F46-33746B29A338}"/>
              </a:ext>
            </a:extLst>
          </p:cNvPr>
          <p:cNvSpPr txBox="1"/>
          <p:nvPr/>
        </p:nvSpPr>
        <p:spPr>
          <a:xfrm>
            <a:off x="507459" y="1958573"/>
            <a:ext cx="7577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生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，即 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导体中的电流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产生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，也即所谓的“电流的磁效应”。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这是我们上一章就学习过的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毕奥</a:t>
            </a: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萨戈尔定律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所揭示的内容。 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3210B54-A843-40EA-8451-270B406062E2}"/>
              </a:ext>
            </a:extLst>
          </p:cNvPr>
          <p:cNvSpPr txBox="1"/>
          <p:nvPr/>
        </p:nvSpPr>
        <p:spPr>
          <a:xfrm>
            <a:off x="507459" y="3889204"/>
            <a:ext cx="75774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生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，则是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变化的磁场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产生 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，也即所谓的“电磁感应现象”。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给出了这一现象的定量描述。 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2DF21D9-6DD2-4923-BF8A-73285F818EC4}"/>
                  </a:ext>
                </a:extLst>
              </p:cNvPr>
              <p:cNvSpPr txBox="1"/>
              <p:nvPr/>
            </p:nvSpPr>
            <p:spPr>
              <a:xfrm>
                <a:off x="7768948" y="2064435"/>
                <a:ext cx="1957908" cy="588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</m:t>
                      </m:r>
                      <m:r>
                        <a:rPr lang="en-US" altLang="zh-CN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𝐵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d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𝑙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2DF21D9-6DD2-4923-BF8A-73285F818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948" y="2064435"/>
                <a:ext cx="1957908" cy="588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4359B8F-9794-47EE-B811-E1AF6A095B97}"/>
                  </a:ext>
                </a:extLst>
              </p:cNvPr>
              <p:cNvSpPr txBox="1"/>
              <p:nvPr/>
            </p:nvSpPr>
            <p:spPr>
              <a:xfrm>
                <a:off x="7768948" y="3998598"/>
                <a:ext cx="1116716" cy="582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4359B8F-9794-47EE-B811-E1AF6A09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948" y="3998598"/>
                <a:ext cx="1116716" cy="582339"/>
              </a:xfrm>
              <a:prstGeom prst="rect">
                <a:avLst/>
              </a:prstGeom>
              <a:blipFill>
                <a:blip r:embed="rId5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5A55991B-F5B5-4D1C-A2B1-2B317F594D57}"/>
              </a:ext>
            </a:extLst>
          </p:cNvPr>
          <p:cNvSpPr txBox="1"/>
          <p:nvPr/>
        </p:nvSpPr>
        <p:spPr>
          <a:xfrm>
            <a:off x="8158792" y="2906599"/>
            <a:ext cx="544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由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CF32F98-A60E-4E4F-9C4F-47AA968079D7}"/>
              </a:ext>
            </a:extLst>
          </p:cNvPr>
          <p:cNvSpPr txBox="1"/>
          <p:nvPr/>
        </p:nvSpPr>
        <p:spPr>
          <a:xfrm>
            <a:off x="9012288" y="2906599"/>
            <a:ext cx="544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产生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FB9CDFD-EF36-4753-9F76-03CFC511F4B0}"/>
              </a:ext>
            </a:extLst>
          </p:cNvPr>
          <p:cNvSpPr txBox="1"/>
          <p:nvPr/>
        </p:nvSpPr>
        <p:spPr>
          <a:xfrm>
            <a:off x="8158792" y="4804618"/>
            <a:ext cx="544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由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8BB0EE4-9876-411E-8551-BD036A71984C}"/>
              </a:ext>
            </a:extLst>
          </p:cNvPr>
          <p:cNvSpPr txBox="1"/>
          <p:nvPr/>
        </p:nvSpPr>
        <p:spPr>
          <a:xfrm>
            <a:off x="9633840" y="4804617"/>
            <a:ext cx="544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产生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DB734C-4599-40B6-A063-E151216C6D20}"/>
              </a:ext>
            </a:extLst>
          </p:cNvPr>
          <p:cNvGrpSpPr/>
          <p:nvPr/>
        </p:nvGrpSpPr>
        <p:grpSpPr>
          <a:xfrm>
            <a:off x="7768948" y="2622946"/>
            <a:ext cx="544364" cy="591432"/>
            <a:chOff x="7768948" y="2622946"/>
            <a:chExt cx="544364" cy="59143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BEDAF6B-9D8F-4961-948A-6974F722A473}"/>
                </a:ext>
              </a:extLst>
            </p:cNvPr>
            <p:cNvSpPr txBox="1"/>
            <p:nvPr/>
          </p:nvSpPr>
          <p:spPr>
            <a:xfrm>
              <a:off x="7768948" y="2906601"/>
              <a:ext cx="5443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磁场</a:t>
              </a:r>
              <a:endPara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4D79A93-3332-4B81-AEA9-6D77B5F6AE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9829" y="2622946"/>
              <a:ext cx="0" cy="25367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3C4837-DB0B-42B2-A834-20DAD075D462}"/>
              </a:ext>
            </a:extLst>
          </p:cNvPr>
          <p:cNvGrpSpPr/>
          <p:nvPr/>
        </p:nvGrpSpPr>
        <p:grpSpPr>
          <a:xfrm>
            <a:off x="8610140" y="4543367"/>
            <a:ext cx="1116716" cy="569027"/>
            <a:chOff x="8610140" y="4543367"/>
            <a:chExt cx="1116716" cy="56902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365CA62-52F4-4939-B907-7F0772A29ED8}"/>
                </a:ext>
              </a:extLst>
            </p:cNvPr>
            <p:cNvSpPr txBox="1"/>
            <p:nvPr/>
          </p:nvSpPr>
          <p:spPr>
            <a:xfrm>
              <a:off x="8610140" y="4804617"/>
              <a:ext cx="1116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变化的磁场</a:t>
              </a:r>
              <a:endPara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AFB3AFBC-4473-4381-9BCF-E65B597EE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2288" y="4543367"/>
              <a:ext cx="156210" cy="26125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461340F-AF26-48EE-804D-8B3810CE6813}"/>
              </a:ext>
            </a:extLst>
          </p:cNvPr>
          <p:cNvGrpSpPr/>
          <p:nvPr/>
        </p:nvGrpSpPr>
        <p:grpSpPr>
          <a:xfrm>
            <a:off x="8548636" y="2634311"/>
            <a:ext cx="544364" cy="580066"/>
            <a:chOff x="8548636" y="2634311"/>
            <a:chExt cx="544364" cy="58006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7A9831A-BDEE-49CF-ADC3-2F154738D485}"/>
                </a:ext>
              </a:extLst>
            </p:cNvPr>
            <p:cNvSpPr txBox="1"/>
            <p:nvPr/>
          </p:nvSpPr>
          <p:spPr>
            <a:xfrm>
              <a:off x="8548636" y="2906600"/>
              <a:ext cx="5443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电流</a:t>
              </a: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C1B84CCE-0E95-47E5-8027-4D8991C04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0818" y="2634311"/>
              <a:ext cx="0" cy="25367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CC7C0A-7DDF-4997-BCA7-BF2FBC9AAF05}"/>
              </a:ext>
            </a:extLst>
          </p:cNvPr>
          <p:cNvGrpSpPr/>
          <p:nvPr/>
        </p:nvGrpSpPr>
        <p:grpSpPr>
          <a:xfrm>
            <a:off x="7533624" y="4550947"/>
            <a:ext cx="779688" cy="561449"/>
            <a:chOff x="7533624" y="4550947"/>
            <a:chExt cx="779688" cy="561449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456F2CC-7B76-4951-8387-27EE999BE0A0}"/>
                </a:ext>
              </a:extLst>
            </p:cNvPr>
            <p:cNvSpPr txBox="1"/>
            <p:nvPr/>
          </p:nvSpPr>
          <p:spPr>
            <a:xfrm>
              <a:off x="7533624" y="4804619"/>
              <a:ext cx="779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accent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电动势</a:t>
              </a: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6403C05-F8A9-48A5-8845-4B29E250B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499" y="4550947"/>
              <a:ext cx="0" cy="25367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5EE07FAF-74AA-44D3-9AD1-B3CDA41F29D7}"/>
              </a:ext>
            </a:extLst>
          </p:cNvPr>
          <p:cNvSpPr txBox="1"/>
          <p:nvPr/>
        </p:nvSpPr>
        <p:spPr>
          <a:xfrm>
            <a:off x="507459" y="2784778"/>
            <a:ext cx="757741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：怎样变化的电流 就产生 怎样变化的磁场。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注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：是</a:t>
            </a:r>
            <a:r>
              <a: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rPr>
              <a:t>电流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产生磁场。产生</a:t>
            </a:r>
            <a:r>
              <a: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rPr>
              <a:t>电流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rPr>
              <a:t>电场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称作 </a:t>
            </a:r>
            <a:r>
              <a: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rPr>
              <a:t>恒定电场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，不要与 静电场 混淆。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B216053-FF76-47F8-AA1F-E3805A151C94}"/>
                  </a:ext>
                </a:extLst>
              </p:cNvPr>
              <p:cNvSpPr txBox="1"/>
              <p:nvPr/>
            </p:nvSpPr>
            <p:spPr>
              <a:xfrm>
                <a:off x="507458" y="4798817"/>
                <a:ext cx="11108177" cy="101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：电动势（单位：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V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），即电源中非静电力沿闭合回路对单位正电荷做功的大小。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：磁通量均匀变化的磁场 产生 恒定大小的电流；恒定磁场 不能产生电流。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：当我们说“产生电流”时，需要导体构成闭合回路。否则只有电动势。（但是衡量磁通量的变化时，无需回路真实存在）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B216053-FF76-47F8-AA1F-E3805A15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4798817"/>
                <a:ext cx="11108177" cy="1011367"/>
              </a:xfrm>
              <a:prstGeom prst="rect">
                <a:avLst/>
              </a:prstGeom>
              <a:blipFill>
                <a:blip r:embed="rId6"/>
                <a:stretch>
                  <a:fillRect l="-165" b="-5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2021E9-E9DB-456E-8D74-D7F28CF62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37" y="2080572"/>
            <a:ext cx="1775114" cy="108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AFD7EF-F3D9-4B7E-A748-78A68E9145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3405" b="15660"/>
          <a:stretch/>
        </p:blipFill>
        <p:spPr>
          <a:xfrm>
            <a:off x="10265418" y="3839399"/>
            <a:ext cx="1263002" cy="125259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8E6D10-79F4-46F1-A251-585A16A8D6DB}"/>
              </a:ext>
            </a:extLst>
          </p:cNvPr>
          <p:cNvSpPr/>
          <p:nvPr/>
        </p:nvSpPr>
        <p:spPr>
          <a:xfrm>
            <a:off x="570386" y="2277809"/>
            <a:ext cx="6753755" cy="32227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1BD310-D695-44C6-80C9-C1A95F75E442}"/>
              </a:ext>
            </a:extLst>
          </p:cNvPr>
          <p:cNvSpPr txBox="1"/>
          <p:nvPr/>
        </p:nvSpPr>
        <p:spPr>
          <a:xfrm>
            <a:off x="853878" y="5008659"/>
            <a:ext cx="6095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电源中 非静电力 沿 闭合回路 对 单位正电荷 做功 的大小</a:t>
            </a:r>
            <a:endParaRPr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3BBA3A-C3D0-4CBE-B330-9D2BF6237DEE}"/>
              </a:ext>
            </a:extLst>
          </p:cNvPr>
          <p:cNvSpPr/>
          <p:nvPr/>
        </p:nvSpPr>
        <p:spPr>
          <a:xfrm>
            <a:off x="2288050" y="3159685"/>
            <a:ext cx="3227053" cy="851832"/>
          </a:xfrm>
          <a:custGeom>
            <a:avLst/>
            <a:gdLst>
              <a:gd name="connsiteX0" fmla="*/ 0 w 3227053"/>
              <a:gd name="connsiteY0" fmla="*/ 0 h 851832"/>
              <a:gd name="connsiteX1" fmla="*/ 709952 w 3227053"/>
              <a:gd name="connsiteY1" fmla="*/ 0 h 851832"/>
              <a:gd name="connsiteX2" fmla="*/ 1419903 w 3227053"/>
              <a:gd name="connsiteY2" fmla="*/ 0 h 851832"/>
              <a:gd name="connsiteX3" fmla="*/ 1968502 w 3227053"/>
              <a:gd name="connsiteY3" fmla="*/ 0 h 851832"/>
              <a:gd name="connsiteX4" fmla="*/ 2678454 w 3227053"/>
              <a:gd name="connsiteY4" fmla="*/ 0 h 851832"/>
              <a:gd name="connsiteX5" fmla="*/ 3227053 w 3227053"/>
              <a:gd name="connsiteY5" fmla="*/ 0 h 851832"/>
              <a:gd name="connsiteX6" fmla="*/ 3227053 w 3227053"/>
              <a:gd name="connsiteY6" fmla="*/ 408879 h 851832"/>
              <a:gd name="connsiteX7" fmla="*/ 3227053 w 3227053"/>
              <a:gd name="connsiteY7" fmla="*/ 851832 h 851832"/>
              <a:gd name="connsiteX8" fmla="*/ 2549372 w 3227053"/>
              <a:gd name="connsiteY8" fmla="*/ 851832 h 851832"/>
              <a:gd name="connsiteX9" fmla="*/ 1903961 w 3227053"/>
              <a:gd name="connsiteY9" fmla="*/ 851832 h 851832"/>
              <a:gd name="connsiteX10" fmla="*/ 1258551 w 3227053"/>
              <a:gd name="connsiteY10" fmla="*/ 851832 h 851832"/>
              <a:gd name="connsiteX11" fmla="*/ 709952 w 3227053"/>
              <a:gd name="connsiteY11" fmla="*/ 851832 h 851832"/>
              <a:gd name="connsiteX12" fmla="*/ 0 w 3227053"/>
              <a:gd name="connsiteY12" fmla="*/ 851832 h 851832"/>
              <a:gd name="connsiteX13" fmla="*/ 0 w 3227053"/>
              <a:gd name="connsiteY13" fmla="*/ 417398 h 851832"/>
              <a:gd name="connsiteX14" fmla="*/ 0 w 3227053"/>
              <a:gd name="connsiteY14" fmla="*/ 0 h 85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27053" h="851832" extrusionOk="0">
                <a:moveTo>
                  <a:pt x="0" y="0"/>
                </a:moveTo>
                <a:cubicBezTo>
                  <a:pt x="231762" y="8380"/>
                  <a:pt x="363147" y="8779"/>
                  <a:pt x="709952" y="0"/>
                </a:cubicBezTo>
                <a:cubicBezTo>
                  <a:pt x="1056757" y="-8779"/>
                  <a:pt x="1208313" y="29865"/>
                  <a:pt x="1419903" y="0"/>
                </a:cubicBezTo>
                <a:cubicBezTo>
                  <a:pt x="1631493" y="-29865"/>
                  <a:pt x="1792159" y="-13893"/>
                  <a:pt x="1968502" y="0"/>
                </a:cubicBezTo>
                <a:cubicBezTo>
                  <a:pt x="2144845" y="13893"/>
                  <a:pt x="2395140" y="8150"/>
                  <a:pt x="2678454" y="0"/>
                </a:cubicBezTo>
                <a:cubicBezTo>
                  <a:pt x="2961768" y="-8150"/>
                  <a:pt x="3095382" y="18559"/>
                  <a:pt x="3227053" y="0"/>
                </a:cubicBezTo>
                <a:cubicBezTo>
                  <a:pt x="3207927" y="199491"/>
                  <a:pt x="3241631" y="293610"/>
                  <a:pt x="3227053" y="408879"/>
                </a:cubicBezTo>
                <a:cubicBezTo>
                  <a:pt x="3212475" y="524148"/>
                  <a:pt x="3205084" y="662962"/>
                  <a:pt x="3227053" y="851832"/>
                </a:cubicBezTo>
                <a:cubicBezTo>
                  <a:pt x="3060228" y="859422"/>
                  <a:pt x="2710301" y="821643"/>
                  <a:pt x="2549372" y="851832"/>
                </a:cubicBezTo>
                <a:cubicBezTo>
                  <a:pt x="2388443" y="882021"/>
                  <a:pt x="2053159" y="829928"/>
                  <a:pt x="1903961" y="851832"/>
                </a:cubicBezTo>
                <a:cubicBezTo>
                  <a:pt x="1754763" y="873736"/>
                  <a:pt x="1569590" y="839307"/>
                  <a:pt x="1258551" y="851832"/>
                </a:cubicBezTo>
                <a:cubicBezTo>
                  <a:pt x="947512" y="864358"/>
                  <a:pt x="962630" y="861298"/>
                  <a:pt x="709952" y="851832"/>
                </a:cubicBezTo>
                <a:cubicBezTo>
                  <a:pt x="457274" y="842366"/>
                  <a:pt x="230874" y="827517"/>
                  <a:pt x="0" y="851832"/>
                </a:cubicBezTo>
                <a:cubicBezTo>
                  <a:pt x="15381" y="754802"/>
                  <a:pt x="8344" y="511639"/>
                  <a:pt x="0" y="417398"/>
                </a:cubicBezTo>
                <a:cubicBezTo>
                  <a:pt x="-8344" y="323157"/>
                  <a:pt x="-4818" y="10344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CD3230-6594-474B-BD2F-983D2369077B}"/>
              </a:ext>
            </a:extLst>
          </p:cNvPr>
          <p:cNvSpPr/>
          <p:nvPr/>
        </p:nvSpPr>
        <p:spPr>
          <a:xfrm>
            <a:off x="3748429" y="2611884"/>
            <a:ext cx="305903" cy="30590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15C50B1-DF5F-468F-99F5-C8B4AFB36350}"/>
                  </a:ext>
                </a:extLst>
              </p:cNvPr>
              <p:cNvSpPr txBox="1"/>
              <p:nvPr/>
            </p:nvSpPr>
            <p:spPr>
              <a:xfrm>
                <a:off x="2843451" y="4615408"/>
                <a:ext cx="212656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电动势</a:t>
                </a:r>
                <a14:m>
                  <m:oMath xmlns:m="http://schemas.openxmlformats.org/officeDocument/2006/math">
                    <m:r>
                      <a:rPr lang="el-GR" altLang="zh-CN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sz="16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15C50B1-DF5F-468F-99F5-C8B4AFB3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51" y="4615408"/>
                <a:ext cx="212656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形 13" descr="灯泡 纯色填充">
            <a:extLst>
              <a:ext uri="{FF2B5EF4-FFF2-40B4-BE49-F238E27FC236}">
                <a16:creationId xmlns:a16="http://schemas.microsoft.com/office/drawing/2014/main" id="{C2178679-E783-43D3-8636-AA3273F39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7884" y="2541969"/>
            <a:ext cx="666997" cy="66699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A0961B4-A0AC-45A7-A09B-DCBC261232CE}"/>
              </a:ext>
            </a:extLst>
          </p:cNvPr>
          <p:cNvGrpSpPr/>
          <p:nvPr/>
        </p:nvGrpSpPr>
        <p:grpSpPr>
          <a:xfrm>
            <a:off x="3432849" y="3896603"/>
            <a:ext cx="822294" cy="281670"/>
            <a:chOff x="3432849" y="3896603"/>
            <a:chExt cx="822294" cy="28167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036667F-EEE7-495F-8D2B-361B225A544C}"/>
                </a:ext>
              </a:extLst>
            </p:cNvPr>
            <p:cNvSpPr/>
            <p:nvPr/>
          </p:nvSpPr>
          <p:spPr>
            <a:xfrm>
              <a:off x="3547620" y="3896603"/>
              <a:ext cx="707523" cy="28167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C8B7670-B6A5-4550-8E82-87F00F7AA3C9}"/>
                </a:ext>
              </a:extLst>
            </p:cNvPr>
            <p:cNvSpPr/>
            <p:nvPr/>
          </p:nvSpPr>
          <p:spPr>
            <a:xfrm>
              <a:off x="3432849" y="3974474"/>
              <a:ext cx="125928" cy="12592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E96CF777-E3BC-49D2-82DF-5C3D76C0566A}"/>
              </a:ext>
            </a:extLst>
          </p:cNvPr>
          <p:cNvSpPr/>
          <p:nvPr/>
        </p:nvSpPr>
        <p:spPr>
          <a:xfrm>
            <a:off x="4284495" y="3949623"/>
            <a:ext cx="150779" cy="15077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</a:rPr>
              <a:t>+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A97AE7E-CDD5-48EF-B277-0C84C86EC7D7}"/>
                  </a:ext>
                </a:extLst>
              </p:cNvPr>
              <p:cNvSpPr txBox="1"/>
              <p:nvPr/>
            </p:nvSpPr>
            <p:spPr>
              <a:xfrm>
                <a:off x="2936493" y="4141308"/>
                <a:ext cx="381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A97AE7E-CDD5-48EF-B277-0C84C86EC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93" y="4141308"/>
                <a:ext cx="381515" cy="276999"/>
              </a:xfrm>
              <a:prstGeom prst="rect">
                <a:avLst/>
              </a:prstGeom>
              <a:blipFill>
                <a:blip r:embed="rId12"/>
                <a:stretch>
                  <a:fillRect l="-14516" r="-1451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194161-ED61-4CAB-BD8B-1216B4A2788B}"/>
                  </a:ext>
                </a:extLst>
              </p:cNvPr>
              <p:cNvSpPr txBox="1"/>
              <p:nvPr/>
            </p:nvSpPr>
            <p:spPr>
              <a:xfrm>
                <a:off x="4363428" y="4117218"/>
                <a:ext cx="381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7194161-ED61-4CAB-BD8B-1216B4A27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428" y="4117218"/>
                <a:ext cx="381515" cy="276999"/>
              </a:xfrm>
              <a:prstGeom prst="rect">
                <a:avLst/>
              </a:prstGeom>
              <a:blipFill>
                <a:blip r:embed="rId13"/>
                <a:stretch>
                  <a:fillRect l="-14516" r="-1451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0FBE300-AEA6-47D2-BE67-C4EBB8F577DA}"/>
                  </a:ext>
                </a:extLst>
              </p:cNvPr>
              <p:cNvSpPr txBox="1"/>
              <p:nvPr/>
            </p:nvSpPr>
            <p:spPr>
              <a:xfrm>
                <a:off x="875472" y="4345679"/>
                <a:ext cx="1841856" cy="47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电动势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非静电力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做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功</m:t>
                          </m:r>
                        </m:num>
                        <m:den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电荷</m:t>
                          </m:r>
                        </m:den>
                      </m:f>
                    </m:oMath>
                  </m:oMathPara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0FBE300-AEA6-47D2-BE67-C4EBB8F5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72" y="4345679"/>
                <a:ext cx="1841856" cy="479427"/>
              </a:xfrm>
              <a:prstGeom prst="rect">
                <a:avLst/>
              </a:prstGeom>
              <a:blipFill>
                <a:blip r:embed="rId14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D418985-24C6-4224-92E4-164D5D9CE80F}"/>
                  </a:ext>
                </a:extLst>
              </p:cNvPr>
              <p:cNvSpPr txBox="1"/>
              <p:nvPr/>
            </p:nvSpPr>
            <p:spPr>
              <a:xfrm>
                <a:off x="5051154" y="4345859"/>
                <a:ext cx="2132982" cy="47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电势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静电力</m:t>
                          </m:r>
                          <m:r>
                            <a:rPr lang="zh-CN" altLang="en-US" sz="12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做功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电势能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电荷</m:t>
                          </m:r>
                        </m:den>
                      </m:f>
                    </m:oMath>
                  </m:oMathPara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D418985-24C6-4224-92E4-164D5D9C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154" y="4345859"/>
                <a:ext cx="2132982" cy="479427"/>
              </a:xfrm>
              <a:prstGeom prst="rect">
                <a:avLst/>
              </a:prstGeom>
              <a:blipFill>
                <a:blip r:embed="rId15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84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116 L -0.00039 -0.00116 C -0.00729 -0.00024 -0.00833 0.00046 -0.01562 -0.00116 C -0.0164 -0.00116 -0.01706 -0.00209 -0.01784 -0.00232 C -0.01849 -0.00255 -0.01927 -0.00278 -0.01992 -0.00278 C -0.02148 -0.00301 -0.02291 -0.00301 -0.02435 -0.00325 C -0.02526 -0.00325 -0.02617 -0.00348 -0.02708 -0.00371 C -0.03047 -0.00394 -0.03398 -0.00394 -0.0375 -0.00417 C -0.0401 -0.0044 -0.04258 -0.00463 -0.04518 -0.00487 C -0.04648 -0.0051 -0.04778 -0.00556 -0.04909 -0.00579 C -0.05026 -0.00602 -0.05143 -0.00602 -0.05247 -0.00625 C -0.05677 -0.00602 -0.06094 -0.00579 -0.0651 -0.00533 C -0.0664 -0.00533 -0.06758 -0.00463 -0.06875 -0.0044 C -0.07109 -0.00417 -0.07552 -0.00371 -0.07552 -0.00371 C -0.07669 -0.00325 -0.07786 -0.00255 -0.0789 -0.00232 C -0.08021 -0.00209 -0.08151 -0.00186 -0.08281 -0.00186 L -0.10859 -0.00232 C -0.11862 -0.00417 -0.09557 -0.00024 -0.11758 -0.00325 C -0.11849 -0.00325 -0.11927 -0.00394 -0.12018 -0.00417 C -0.12278 -0.0044 -0.12526 -0.0044 -0.12773 -0.0044 L -0.15208 -0.00487 C -0.1539 -0.0051 -0.15573 -0.0051 -0.15755 -0.00533 C -0.1582 -0.00533 -0.15885 -0.00579 -0.1595 -0.00579 C -0.16081 -0.00602 -0.16211 -0.00602 -0.16341 -0.00625 C -0.16393 -0.00625 -0.16458 -0.00649 -0.1651 -0.00672 C -0.16588 -0.00672 -0.16679 -0.00695 -0.16758 -0.00718 L -0.16979 -0.00741 C -0.16979 -0.01436 -0.16979 -0.0213 -0.16992 -0.02825 C -0.17005 -0.02987 -0.17018 -0.03125 -0.17018 -0.03287 C -0.17031 -0.04375 -0.17031 -0.05487 -0.17044 -0.06575 C -0.17044 -0.06922 -0.17057 -0.07292 -0.1707 -0.07639 C -0.17083 -0.08334 -0.17122 -0.09005 -0.17161 -0.09676 C -0.17148 -0.10162 -0.17122 -0.10672 -0.17096 -0.11181 C -0.17083 -0.11297 -0.17057 -0.11412 -0.17044 -0.11528 C -0.17031 -0.11644 -0.17018 -0.11783 -0.16992 -0.11922 C -0.16966 -0.12223 -0.1694 -0.12547 -0.16927 -0.12848 C -0.16797 -0.12825 -0.16666 -0.12778 -0.16536 -0.12778 C -0.15599 -0.12755 -0.15377 -0.12778 -0.14674 -0.12848 L -0.1306 -0.12732 C -0.12877 -0.12709 -0.12695 -0.12639 -0.12513 -0.12639 L -0.03138 -0.12547 L -0.0181 -0.12524 C -0.01679 -0.125 -0.01549 -0.12477 -0.01419 -0.12477 L 0.00912 -0.12385 L 0.01224 -0.12338 C 0.01315 -0.12338 0.01406 -0.12292 0.01498 -0.12292 C 0.01823 -0.12292 0.02149 -0.12338 0.02461 -0.12338 C 0.02526 -0.12362 0.02591 -0.12408 0.02656 -0.12431 C 0.02735 -0.12454 0.03099 -0.125 0.03151 -0.12524 L 0.05938 -0.12477 C 0.06211 -0.12454 0.06446 -0.12431 0.06719 -0.12385 C 0.06784 -0.12362 0.06862 -0.12338 0.06927 -0.12338 L 0.0961 -0.12292 C 0.09597 -0.122 0.09597 -0.12107 0.09584 -0.11991 C 0.09558 -0.11829 0.09518 -0.11667 0.09505 -0.11482 C 0.09492 -0.11297 0.09492 -0.11112 0.09479 -0.10926 C 0.09492 -0.10394 0.09492 -0.09885 0.09505 -0.09375 C 0.09505 -0.09306 0.09531 -0.09237 0.09531 -0.09144 C 0.09544 -0.08704 0.09544 -0.08241 0.09558 -0.07778 C 0.09544 -0.07037 0.09531 -0.0632 0.09531 -0.05579 C 0.09518 -0.04375 0.09518 -0.03195 0.09505 -0.01991 C 0.09492 -0.01343 0.09479 -0.00672 0.09453 -0.00024 C 0.08464 -0.00047 0.07422 -0.00093 0.06419 -0.00024 C 0.06341 4.44444E-6 0.06263 0.00046 0.06185 0.00069 C 0.06107 0.00092 0.06042 0.00092 0.05964 0.00115 C 0.04024 0.00416 0.06055 0.00069 0.05065 0.00231 C 0.05 0.00277 0.04935 0.003 0.0487 0.00324 C 0.04479 0.00439 0.03815 0.00324 0.03581 0.00324 C 0.03347 0.00231 0.03438 0.00254 0.03047 0.00231 C 0.02709 0.00208 0.02357 0.00208 0.02005 0.00208 C 0.01745 0.00162 0.01485 0.00162 0.01224 0.00115 C 0.00925 0.00069 0.00938 0.00069 0.00599 0.00023 L -0.00039 -0.00116 Z " pathEditMode="relative" ptsTypes="AAAAAAAAAAAAAAAAAAAAAAAAAAAAAAAAAAAAAAAAAAAAAAAAAAAAAAAAAAAAAAAAAAAAAAAAA">
                                      <p:cBhvr>
                                        <p:cTn id="128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5" grpId="0"/>
      <p:bldP spid="56" grpId="0"/>
      <p:bldP spid="57" grpId="0"/>
      <p:bldP spid="61" grpId="0"/>
      <p:bldP spid="62" grpId="0"/>
      <p:bldP spid="64" grpId="0"/>
      <p:bldP spid="66" grpId="0"/>
      <p:bldP spid="76" grpId="0"/>
      <p:bldP spid="77" grpId="0"/>
      <p:bldP spid="9" grpId="0" animBg="1"/>
      <p:bldP spid="9" grpId="1" animBg="1"/>
      <p:bldP spid="31" grpId="0"/>
      <p:bldP spid="31" grpId="1"/>
      <p:bldP spid="18" grpId="0" animBg="1"/>
      <p:bldP spid="18" grpId="1" animBg="1"/>
      <p:bldP spid="19" grpId="0" animBg="1"/>
      <p:bldP spid="19" grpId="1" animBg="1"/>
      <p:bldP spid="33" grpId="0"/>
      <p:bldP spid="33" grpId="1"/>
      <p:bldP spid="20" grpId="0" animBg="1"/>
      <p:bldP spid="20" grpId="1" animBg="1"/>
      <p:bldP spid="20" grpId="2" animBg="1"/>
      <p:bldP spid="21" grpId="0"/>
      <p:bldP spid="21" grpId="1"/>
      <p:bldP spid="43" grpId="0"/>
      <p:bldP spid="43" grpId="1"/>
      <p:bldP spid="22" grpId="0"/>
      <p:bldP spid="22" grpId="1"/>
      <p:bldP spid="46" grpId="0"/>
      <p:bldP spid="4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>
            <a:extLst>
              <a:ext uri="{FF2B5EF4-FFF2-40B4-BE49-F238E27FC236}">
                <a16:creationId xmlns:a16="http://schemas.microsoft.com/office/drawing/2014/main" id="{42BC0057-C2B4-4A83-B6B4-27C9B3845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4145298" y="2362268"/>
            <a:ext cx="4298247" cy="3178802"/>
          </a:xfrm>
          <a:prstGeom prst="rect">
            <a:avLst/>
          </a:prstGeom>
        </p:spPr>
      </p:pic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3E30D20-72FD-4E23-80DA-A56C5B4FC064}"/>
              </a:ext>
            </a:extLst>
          </p:cNvPr>
          <p:cNvSpPr/>
          <p:nvPr/>
        </p:nvSpPr>
        <p:spPr>
          <a:xfrm>
            <a:off x="575608" y="2465924"/>
            <a:ext cx="2697267" cy="34776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8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高中物理中学习的「楞次定律」，及相应的判断口诀（“增反减同”），这里仍然适用。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不过现在，在任何情形下，我们都可以使用 法拉第电磁感应定律 来判断电动势的方向。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4370119" y="775742"/>
            <a:ext cx="1959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电动势方向的判定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D8B8A8-FF40-4179-9053-E8C637E9C890}"/>
                  </a:ext>
                </a:extLst>
              </p:cNvPr>
              <p:cNvSpPr txBox="1"/>
              <p:nvPr/>
            </p:nvSpPr>
            <p:spPr>
              <a:xfrm>
                <a:off x="9363694" y="1431454"/>
                <a:ext cx="1927746" cy="720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l-GR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l-GR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 </m:t>
                          </m:r>
                        </m:e>
                      </m:borderBox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D8B8A8-FF40-4179-9053-E8C637E9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694" y="1431454"/>
                <a:ext cx="1927746" cy="720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AA9474F3-8C0F-4E62-A3C6-67AA62762546}"/>
              </a:ext>
            </a:extLst>
          </p:cNvPr>
          <p:cNvSpPr/>
          <p:nvPr/>
        </p:nvSpPr>
        <p:spPr>
          <a:xfrm>
            <a:off x="1153847" y="3868347"/>
            <a:ext cx="1540790" cy="271841"/>
          </a:xfrm>
          <a:custGeom>
            <a:avLst/>
            <a:gdLst>
              <a:gd name="connsiteX0" fmla="*/ 0 w 1540789"/>
              <a:gd name="connsiteY0" fmla="*/ 305162 h 610324"/>
              <a:gd name="connsiteX1" fmla="*/ 770395 w 1540789"/>
              <a:gd name="connsiteY1" fmla="*/ 0 h 610324"/>
              <a:gd name="connsiteX2" fmla="*/ 1540790 w 1540789"/>
              <a:gd name="connsiteY2" fmla="*/ 305162 h 610324"/>
              <a:gd name="connsiteX3" fmla="*/ 770395 w 1540789"/>
              <a:gd name="connsiteY3" fmla="*/ 610324 h 610324"/>
              <a:gd name="connsiteX4" fmla="*/ 0 w 1540789"/>
              <a:gd name="connsiteY4" fmla="*/ 305162 h 610324"/>
              <a:gd name="connsiteX0" fmla="*/ 770395 w 1540790"/>
              <a:gd name="connsiteY0" fmla="*/ 610324 h 701764"/>
              <a:gd name="connsiteX1" fmla="*/ 0 w 1540790"/>
              <a:gd name="connsiteY1" fmla="*/ 305162 h 701764"/>
              <a:gd name="connsiteX2" fmla="*/ 770395 w 1540790"/>
              <a:gd name="connsiteY2" fmla="*/ 0 h 701764"/>
              <a:gd name="connsiteX3" fmla="*/ 1540790 w 1540790"/>
              <a:gd name="connsiteY3" fmla="*/ 305162 h 701764"/>
              <a:gd name="connsiteX4" fmla="*/ 861835 w 1540790"/>
              <a:gd name="connsiteY4" fmla="*/ 701764 h 701764"/>
              <a:gd name="connsiteX0" fmla="*/ 770395 w 1540790"/>
              <a:gd name="connsiteY0" fmla="*/ 610324 h 610324"/>
              <a:gd name="connsiteX1" fmla="*/ 0 w 1540790"/>
              <a:gd name="connsiteY1" fmla="*/ 305162 h 610324"/>
              <a:gd name="connsiteX2" fmla="*/ 770395 w 1540790"/>
              <a:gd name="connsiteY2" fmla="*/ 0 h 610324"/>
              <a:gd name="connsiteX3" fmla="*/ 1540790 w 1540790"/>
              <a:gd name="connsiteY3" fmla="*/ 305162 h 610324"/>
              <a:gd name="connsiteX0" fmla="*/ 0 w 1540790"/>
              <a:gd name="connsiteY0" fmla="*/ 305162 h 305162"/>
              <a:gd name="connsiteX1" fmla="*/ 770395 w 1540790"/>
              <a:gd name="connsiteY1" fmla="*/ 0 h 305162"/>
              <a:gd name="connsiteX2" fmla="*/ 1540790 w 1540790"/>
              <a:gd name="connsiteY2" fmla="*/ 305162 h 30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790" h="305162">
                <a:moveTo>
                  <a:pt x="0" y="305162"/>
                </a:moveTo>
                <a:cubicBezTo>
                  <a:pt x="0" y="136626"/>
                  <a:pt x="344918" y="0"/>
                  <a:pt x="770395" y="0"/>
                </a:cubicBezTo>
                <a:cubicBezTo>
                  <a:pt x="1195872" y="0"/>
                  <a:pt x="1540790" y="136626"/>
                  <a:pt x="1540790" y="30516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6377E9D-6B8A-4EA0-AA6D-33A3D7CB3649}"/>
              </a:ext>
            </a:extLst>
          </p:cNvPr>
          <p:cNvGrpSpPr/>
          <p:nvPr/>
        </p:nvGrpSpPr>
        <p:grpSpPr>
          <a:xfrm>
            <a:off x="2376643" y="2625777"/>
            <a:ext cx="498160" cy="638963"/>
            <a:chOff x="6908158" y="2113112"/>
            <a:chExt cx="653636" cy="838383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137CC3A-6897-41EB-BBC6-EAF141CEF3EA}"/>
                </a:ext>
              </a:extLst>
            </p:cNvPr>
            <p:cNvGrpSpPr/>
            <p:nvPr/>
          </p:nvGrpSpPr>
          <p:grpSpPr>
            <a:xfrm>
              <a:off x="6908158" y="2113112"/>
              <a:ext cx="653636" cy="632679"/>
              <a:chOff x="6833856" y="2347796"/>
              <a:chExt cx="653636" cy="632679"/>
            </a:xfrm>
          </p:grpSpPr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15DBCE75-C116-432C-BF6D-70CE4E49AF84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876E0F7C-268C-4329-B42E-E940F5F3A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3B26D6BA-EBD0-4DCE-ACB3-31ED0A91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DB49AF4D-CA3F-4F56-B7DC-BB31FCF4F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660EF505-9984-4630-8AF7-4043F9DE2E45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B7237D83-33ED-4C47-AE84-1F8126107E3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60B7E101-52EB-4C3E-92FB-585962C342E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BF652549-ADFE-B415-2ED2-585D22DC71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3333" r="-27778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3CA12BB-B6F5-48A2-BAE0-12087604FF7F}"/>
                    </a:ext>
                  </a:extLst>
                </p:cNvPr>
                <p:cNvSpPr txBox="1"/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1D8A286-CB33-A57A-D0B7-4FD851C35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9412" r="-35294" b="-37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5590FA-6934-4058-B67A-65C0CA89C12D}"/>
              </a:ext>
            </a:extLst>
          </p:cNvPr>
          <p:cNvGrpSpPr/>
          <p:nvPr/>
        </p:nvGrpSpPr>
        <p:grpSpPr>
          <a:xfrm>
            <a:off x="209984" y="3669475"/>
            <a:ext cx="3428511" cy="2132673"/>
            <a:chOff x="8559448" y="3669475"/>
            <a:chExt cx="3428511" cy="213267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BCD2F66-9BD5-4A6F-B786-54467183CFB5}"/>
                </a:ext>
              </a:extLst>
            </p:cNvPr>
            <p:cNvGrpSpPr/>
            <p:nvPr/>
          </p:nvGrpSpPr>
          <p:grpSpPr>
            <a:xfrm>
              <a:off x="9660577" y="4815362"/>
              <a:ext cx="1187532" cy="986786"/>
              <a:chOff x="9660577" y="4815362"/>
              <a:chExt cx="1187532" cy="986786"/>
            </a:xfrm>
          </p:grpSpPr>
          <p:sp>
            <p:nvSpPr>
              <p:cNvPr id="7" name="立方体 6">
                <a:extLst>
                  <a:ext uri="{FF2B5EF4-FFF2-40B4-BE49-F238E27FC236}">
                    <a16:creationId xmlns:a16="http://schemas.microsoft.com/office/drawing/2014/main" id="{40F6E427-9DD8-474F-A433-25C5F4FBB113}"/>
                  </a:ext>
                </a:extLst>
              </p:cNvPr>
              <p:cNvSpPr/>
              <p:nvPr/>
            </p:nvSpPr>
            <p:spPr>
              <a:xfrm>
                <a:off x="10081124" y="4815362"/>
                <a:ext cx="397380" cy="675041"/>
              </a:xfrm>
              <a:prstGeom prst="cube">
                <a:avLst>
                  <a:gd name="adj" fmla="val 24163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N</a:t>
                </a:r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2C1A06-5BB3-4160-8B70-3789339B013C}"/>
                  </a:ext>
                </a:extLst>
              </p:cNvPr>
              <p:cNvSpPr txBox="1"/>
              <p:nvPr/>
            </p:nvSpPr>
            <p:spPr>
              <a:xfrm>
                <a:off x="9660577" y="5494371"/>
                <a:ext cx="1187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1400" dirty="0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极略）</a:t>
                </a:r>
              </a:p>
            </p:txBody>
          </p:sp>
        </p:grp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ADA26949-81D2-4D11-B957-BF2FD3BC2B78}"/>
                </a:ext>
              </a:extLst>
            </p:cNvPr>
            <p:cNvSpPr/>
            <p:nvPr/>
          </p:nvSpPr>
          <p:spPr>
            <a:xfrm>
              <a:off x="8559448" y="3776353"/>
              <a:ext cx="1540790" cy="1871003"/>
            </a:xfrm>
            <a:prstGeom prst="arc">
              <a:avLst>
                <a:gd name="adj1" fmla="val 16745208"/>
                <a:gd name="adj2" fmla="val 0"/>
              </a:avLst>
            </a:prstGeom>
            <a:ln w="28575"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7DF0374-99E5-4296-804D-E60606F8AFF0}"/>
                </a:ext>
              </a:extLst>
            </p:cNvPr>
            <p:cNvCxnSpPr/>
            <p:nvPr/>
          </p:nvCxnSpPr>
          <p:spPr>
            <a:xfrm flipV="1">
              <a:off x="10272156" y="3669475"/>
              <a:ext cx="0" cy="105690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3B23EC71-3BF9-41C5-BDFA-23CEFBF262F5}"/>
                </a:ext>
              </a:extLst>
            </p:cNvPr>
            <p:cNvSpPr/>
            <p:nvPr/>
          </p:nvSpPr>
          <p:spPr>
            <a:xfrm flipH="1">
              <a:off x="10447169" y="3776353"/>
              <a:ext cx="1540790" cy="1871003"/>
            </a:xfrm>
            <a:prstGeom prst="arc">
              <a:avLst>
                <a:gd name="adj1" fmla="val 16745208"/>
                <a:gd name="adj2" fmla="val 0"/>
              </a:avLst>
            </a:prstGeom>
            <a:ln w="28575"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F6228E7C-F8AC-4DD9-BA24-50BDCC92E2E5}"/>
              </a:ext>
            </a:extLst>
          </p:cNvPr>
          <p:cNvSpPr/>
          <p:nvPr/>
        </p:nvSpPr>
        <p:spPr>
          <a:xfrm>
            <a:off x="1153845" y="4132663"/>
            <a:ext cx="1540790" cy="266177"/>
          </a:xfrm>
          <a:custGeom>
            <a:avLst/>
            <a:gdLst>
              <a:gd name="connsiteX0" fmla="*/ 0 w 1540789"/>
              <a:gd name="connsiteY0" fmla="*/ 305162 h 610324"/>
              <a:gd name="connsiteX1" fmla="*/ 770395 w 1540789"/>
              <a:gd name="connsiteY1" fmla="*/ 0 h 610324"/>
              <a:gd name="connsiteX2" fmla="*/ 1540790 w 1540789"/>
              <a:gd name="connsiteY2" fmla="*/ 305162 h 610324"/>
              <a:gd name="connsiteX3" fmla="*/ 770395 w 1540789"/>
              <a:gd name="connsiteY3" fmla="*/ 610324 h 610324"/>
              <a:gd name="connsiteX4" fmla="*/ 0 w 1540789"/>
              <a:gd name="connsiteY4" fmla="*/ 305162 h 610324"/>
              <a:gd name="connsiteX0" fmla="*/ 770395 w 1540790"/>
              <a:gd name="connsiteY0" fmla="*/ 0 h 610324"/>
              <a:gd name="connsiteX1" fmla="*/ 1540790 w 1540790"/>
              <a:gd name="connsiteY1" fmla="*/ 305162 h 610324"/>
              <a:gd name="connsiteX2" fmla="*/ 770395 w 1540790"/>
              <a:gd name="connsiteY2" fmla="*/ 610324 h 610324"/>
              <a:gd name="connsiteX3" fmla="*/ 0 w 1540790"/>
              <a:gd name="connsiteY3" fmla="*/ 305162 h 610324"/>
              <a:gd name="connsiteX4" fmla="*/ 861835 w 1540790"/>
              <a:gd name="connsiteY4" fmla="*/ 91440 h 610324"/>
              <a:gd name="connsiteX0" fmla="*/ 770395 w 1540790"/>
              <a:gd name="connsiteY0" fmla="*/ 0 h 610324"/>
              <a:gd name="connsiteX1" fmla="*/ 1540790 w 1540790"/>
              <a:gd name="connsiteY1" fmla="*/ 305162 h 610324"/>
              <a:gd name="connsiteX2" fmla="*/ 770395 w 1540790"/>
              <a:gd name="connsiteY2" fmla="*/ 610324 h 610324"/>
              <a:gd name="connsiteX3" fmla="*/ 0 w 1540790"/>
              <a:gd name="connsiteY3" fmla="*/ 305162 h 610324"/>
              <a:gd name="connsiteX0" fmla="*/ 1540790 w 1540790"/>
              <a:gd name="connsiteY0" fmla="*/ 0 h 305162"/>
              <a:gd name="connsiteX1" fmla="*/ 770395 w 1540790"/>
              <a:gd name="connsiteY1" fmla="*/ 305162 h 305162"/>
              <a:gd name="connsiteX2" fmla="*/ 0 w 1540790"/>
              <a:gd name="connsiteY2" fmla="*/ 0 h 30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790" h="305162">
                <a:moveTo>
                  <a:pt x="1540790" y="0"/>
                </a:moveTo>
                <a:cubicBezTo>
                  <a:pt x="1540790" y="168536"/>
                  <a:pt x="1195872" y="305162"/>
                  <a:pt x="770395" y="305162"/>
                </a:cubicBezTo>
                <a:cubicBezTo>
                  <a:pt x="344918" y="305162"/>
                  <a:pt x="0" y="168536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CD9218E-4BA6-454A-8B44-D74CBD743B56}"/>
              </a:ext>
            </a:extLst>
          </p:cNvPr>
          <p:cNvGrpSpPr/>
          <p:nvPr/>
        </p:nvGrpSpPr>
        <p:grpSpPr>
          <a:xfrm>
            <a:off x="807367" y="2862202"/>
            <a:ext cx="1187532" cy="392228"/>
            <a:chOff x="9150128" y="2862202"/>
            <a:chExt cx="1187532" cy="392228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0DBB6CF7-763B-40B0-90C2-9B07C60C1E18}"/>
                </a:ext>
              </a:extLst>
            </p:cNvPr>
            <p:cNvCxnSpPr>
              <a:cxnSpLocks/>
            </p:cNvCxnSpPr>
            <p:nvPr/>
          </p:nvCxnSpPr>
          <p:spPr>
            <a:xfrm>
              <a:off x="9419815" y="2862202"/>
              <a:ext cx="648158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75B7F93-04BC-45A0-8564-593BA6C843D8}"/>
                </a:ext>
              </a:extLst>
            </p:cNvPr>
            <p:cNvSpPr txBox="1"/>
            <p:nvPr/>
          </p:nvSpPr>
          <p:spPr>
            <a:xfrm>
              <a:off x="9150128" y="2946653"/>
              <a:ext cx="1187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磁感线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A45B09-25E8-45B5-A146-FA94D082CDA4}"/>
              </a:ext>
            </a:extLst>
          </p:cNvPr>
          <p:cNvGrpSpPr/>
          <p:nvPr/>
        </p:nvGrpSpPr>
        <p:grpSpPr>
          <a:xfrm>
            <a:off x="1834093" y="4195739"/>
            <a:ext cx="190604" cy="388551"/>
            <a:chOff x="5766028" y="4697044"/>
            <a:chExt cx="239891" cy="468285"/>
          </a:xfrm>
          <a:solidFill>
            <a:schemeClr val="accent5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2838707-9FB9-4FBF-8FC8-FD8F3F268D7B}"/>
                </a:ext>
              </a:extLst>
            </p:cNvPr>
            <p:cNvSpPr/>
            <p:nvPr/>
          </p:nvSpPr>
          <p:spPr>
            <a:xfrm>
              <a:off x="5766028" y="4815362"/>
              <a:ext cx="89065" cy="23165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7C47B68-2D85-42B0-A0CF-C281190F1590}"/>
                </a:ext>
              </a:extLst>
            </p:cNvPr>
            <p:cNvSpPr/>
            <p:nvPr/>
          </p:nvSpPr>
          <p:spPr>
            <a:xfrm>
              <a:off x="5916854" y="4697044"/>
              <a:ext cx="89065" cy="468285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74EF71-5119-41A7-A67A-A4293791F5D5}"/>
                  </a:ext>
                </a:extLst>
              </p:cNvPr>
              <p:cNvSpPr txBox="1"/>
              <p:nvPr/>
            </p:nvSpPr>
            <p:spPr>
              <a:xfrm>
                <a:off x="1526168" y="4379854"/>
                <a:ext cx="1756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674EF71-5119-41A7-A67A-A4293791F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68" y="4379854"/>
                <a:ext cx="175624" cy="276999"/>
              </a:xfrm>
              <a:prstGeom prst="rect">
                <a:avLst/>
              </a:prstGeom>
              <a:blipFill>
                <a:blip r:embed="rId20"/>
                <a:stretch>
                  <a:fillRect l="-17241" r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E41AE26B-5880-42A8-8299-DFB83B87550A}"/>
              </a:ext>
            </a:extLst>
          </p:cNvPr>
          <p:cNvGrpSpPr/>
          <p:nvPr/>
        </p:nvGrpSpPr>
        <p:grpSpPr>
          <a:xfrm>
            <a:off x="2726334" y="4953410"/>
            <a:ext cx="264781" cy="377061"/>
            <a:chOff x="11037396" y="4775821"/>
            <a:chExt cx="264781" cy="377061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BE4678A-FD57-4536-803B-DAC117F04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396" y="4775821"/>
              <a:ext cx="0" cy="3770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7E4293A8-AE52-4A87-8DD5-37AC6E3A5C9A}"/>
                    </a:ext>
                  </a:extLst>
                </p:cNvPr>
                <p:cNvSpPr txBox="1"/>
                <p:nvPr/>
              </p:nvSpPr>
              <p:spPr>
                <a:xfrm>
                  <a:off x="11122641" y="4847561"/>
                  <a:ext cx="17953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7E4293A8-AE52-4A87-8DD5-37AC6E3A5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2641" y="4847561"/>
                  <a:ext cx="179536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1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弧形 37">
            <a:extLst>
              <a:ext uri="{FF2B5EF4-FFF2-40B4-BE49-F238E27FC236}">
                <a16:creationId xmlns:a16="http://schemas.microsoft.com/office/drawing/2014/main" id="{9982CA5E-25EB-4849-986D-F4F9492F49FD}"/>
              </a:ext>
            </a:extLst>
          </p:cNvPr>
          <p:cNvSpPr/>
          <p:nvPr/>
        </p:nvSpPr>
        <p:spPr>
          <a:xfrm>
            <a:off x="1317938" y="3951670"/>
            <a:ext cx="1540787" cy="562421"/>
          </a:xfrm>
          <a:prstGeom prst="arc">
            <a:avLst>
              <a:gd name="adj1" fmla="val 6387"/>
              <a:gd name="adj2" fmla="val 1642685"/>
            </a:avLst>
          </a:prstGeom>
          <a:ln w="28575">
            <a:solidFill>
              <a:schemeClr val="accent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弧形 77">
            <a:extLst>
              <a:ext uri="{FF2B5EF4-FFF2-40B4-BE49-F238E27FC236}">
                <a16:creationId xmlns:a16="http://schemas.microsoft.com/office/drawing/2014/main" id="{BFFCC3DD-21D6-4508-9595-EE5D5EDF0284}"/>
              </a:ext>
            </a:extLst>
          </p:cNvPr>
          <p:cNvSpPr/>
          <p:nvPr/>
        </p:nvSpPr>
        <p:spPr>
          <a:xfrm>
            <a:off x="1276600" y="3924506"/>
            <a:ext cx="1540787" cy="562421"/>
          </a:xfrm>
          <a:prstGeom prst="arc">
            <a:avLst>
              <a:gd name="adj1" fmla="val 6387"/>
              <a:gd name="adj2" fmla="val 1642685"/>
            </a:avLst>
          </a:prstGeom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EF59148-FDDB-4CE8-B937-CB447F8CB1C0}"/>
              </a:ext>
            </a:extLst>
          </p:cNvPr>
          <p:cNvSpPr txBox="1"/>
          <p:nvPr/>
        </p:nvSpPr>
        <p:spPr>
          <a:xfrm>
            <a:off x="2678807" y="4445662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正方向</a:t>
            </a:r>
          </a:p>
        </p:txBody>
      </p:sp>
      <p:sp>
        <p:nvSpPr>
          <p:cNvPr id="80" name="椭圆 4">
            <a:extLst>
              <a:ext uri="{FF2B5EF4-FFF2-40B4-BE49-F238E27FC236}">
                <a16:creationId xmlns:a16="http://schemas.microsoft.com/office/drawing/2014/main" id="{C924D16F-C4F6-4C3E-97C9-C3EDF9A26CA5}"/>
              </a:ext>
            </a:extLst>
          </p:cNvPr>
          <p:cNvSpPr/>
          <p:nvPr/>
        </p:nvSpPr>
        <p:spPr>
          <a:xfrm>
            <a:off x="4018055" y="3687353"/>
            <a:ext cx="1540790" cy="271841"/>
          </a:xfrm>
          <a:custGeom>
            <a:avLst/>
            <a:gdLst>
              <a:gd name="connsiteX0" fmla="*/ 0 w 1540789"/>
              <a:gd name="connsiteY0" fmla="*/ 305162 h 610324"/>
              <a:gd name="connsiteX1" fmla="*/ 770395 w 1540789"/>
              <a:gd name="connsiteY1" fmla="*/ 0 h 610324"/>
              <a:gd name="connsiteX2" fmla="*/ 1540790 w 1540789"/>
              <a:gd name="connsiteY2" fmla="*/ 305162 h 610324"/>
              <a:gd name="connsiteX3" fmla="*/ 770395 w 1540789"/>
              <a:gd name="connsiteY3" fmla="*/ 610324 h 610324"/>
              <a:gd name="connsiteX4" fmla="*/ 0 w 1540789"/>
              <a:gd name="connsiteY4" fmla="*/ 305162 h 610324"/>
              <a:gd name="connsiteX0" fmla="*/ 770395 w 1540790"/>
              <a:gd name="connsiteY0" fmla="*/ 610324 h 701764"/>
              <a:gd name="connsiteX1" fmla="*/ 0 w 1540790"/>
              <a:gd name="connsiteY1" fmla="*/ 305162 h 701764"/>
              <a:gd name="connsiteX2" fmla="*/ 770395 w 1540790"/>
              <a:gd name="connsiteY2" fmla="*/ 0 h 701764"/>
              <a:gd name="connsiteX3" fmla="*/ 1540790 w 1540790"/>
              <a:gd name="connsiteY3" fmla="*/ 305162 h 701764"/>
              <a:gd name="connsiteX4" fmla="*/ 861835 w 1540790"/>
              <a:gd name="connsiteY4" fmla="*/ 701764 h 701764"/>
              <a:gd name="connsiteX0" fmla="*/ 770395 w 1540790"/>
              <a:gd name="connsiteY0" fmla="*/ 610324 h 610324"/>
              <a:gd name="connsiteX1" fmla="*/ 0 w 1540790"/>
              <a:gd name="connsiteY1" fmla="*/ 305162 h 610324"/>
              <a:gd name="connsiteX2" fmla="*/ 770395 w 1540790"/>
              <a:gd name="connsiteY2" fmla="*/ 0 h 610324"/>
              <a:gd name="connsiteX3" fmla="*/ 1540790 w 1540790"/>
              <a:gd name="connsiteY3" fmla="*/ 305162 h 610324"/>
              <a:gd name="connsiteX0" fmla="*/ 0 w 1540790"/>
              <a:gd name="connsiteY0" fmla="*/ 305162 h 305162"/>
              <a:gd name="connsiteX1" fmla="*/ 770395 w 1540790"/>
              <a:gd name="connsiteY1" fmla="*/ 0 h 305162"/>
              <a:gd name="connsiteX2" fmla="*/ 1540790 w 1540790"/>
              <a:gd name="connsiteY2" fmla="*/ 305162 h 30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790" h="305162">
                <a:moveTo>
                  <a:pt x="0" y="305162"/>
                </a:moveTo>
                <a:cubicBezTo>
                  <a:pt x="0" y="136626"/>
                  <a:pt x="344918" y="0"/>
                  <a:pt x="770395" y="0"/>
                </a:cubicBezTo>
                <a:cubicBezTo>
                  <a:pt x="1195872" y="0"/>
                  <a:pt x="1540790" y="136626"/>
                  <a:pt x="1540790" y="30516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9C891366-4492-4098-A388-D1AD0D576557}"/>
              </a:ext>
            </a:extLst>
          </p:cNvPr>
          <p:cNvCxnSpPr/>
          <p:nvPr/>
        </p:nvCxnSpPr>
        <p:spPr>
          <a:xfrm flipV="1">
            <a:off x="4776999" y="3458134"/>
            <a:ext cx="0" cy="10569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111D84C-E822-4123-976F-7648999DB84B}"/>
              </a:ext>
            </a:extLst>
          </p:cNvPr>
          <p:cNvCxnSpPr/>
          <p:nvPr/>
        </p:nvCxnSpPr>
        <p:spPr>
          <a:xfrm flipV="1">
            <a:off x="5046131" y="3454211"/>
            <a:ext cx="0" cy="10569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748732F-8E12-4567-92A8-39A61EB44038}"/>
              </a:ext>
            </a:extLst>
          </p:cNvPr>
          <p:cNvCxnSpPr/>
          <p:nvPr/>
        </p:nvCxnSpPr>
        <p:spPr>
          <a:xfrm flipV="1">
            <a:off x="4498140" y="3454211"/>
            <a:ext cx="0" cy="10569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椭圆 52">
            <a:extLst>
              <a:ext uri="{FF2B5EF4-FFF2-40B4-BE49-F238E27FC236}">
                <a16:creationId xmlns:a16="http://schemas.microsoft.com/office/drawing/2014/main" id="{475866F2-77B9-461C-9223-CF1519596707}"/>
              </a:ext>
            </a:extLst>
          </p:cNvPr>
          <p:cNvSpPr/>
          <p:nvPr/>
        </p:nvSpPr>
        <p:spPr>
          <a:xfrm>
            <a:off x="4018053" y="3951669"/>
            <a:ext cx="1540790" cy="266177"/>
          </a:xfrm>
          <a:custGeom>
            <a:avLst/>
            <a:gdLst>
              <a:gd name="connsiteX0" fmla="*/ 0 w 1540789"/>
              <a:gd name="connsiteY0" fmla="*/ 305162 h 610324"/>
              <a:gd name="connsiteX1" fmla="*/ 770395 w 1540789"/>
              <a:gd name="connsiteY1" fmla="*/ 0 h 610324"/>
              <a:gd name="connsiteX2" fmla="*/ 1540790 w 1540789"/>
              <a:gd name="connsiteY2" fmla="*/ 305162 h 610324"/>
              <a:gd name="connsiteX3" fmla="*/ 770395 w 1540789"/>
              <a:gd name="connsiteY3" fmla="*/ 610324 h 610324"/>
              <a:gd name="connsiteX4" fmla="*/ 0 w 1540789"/>
              <a:gd name="connsiteY4" fmla="*/ 305162 h 610324"/>
              <a:gd name="connsiteX0" fmla="*/ 770395 w 1540790"/>
              <a:gd name="connsiteY0" fmla="*/ 0 h 610324"/>
              <a:gd name="connsiteX1" fmla="*/ 1540790 w 1540790"/>
              <a:gd name="connsiteY1" fmla="*/ 305162 h 610324"/>
              <a:gd name="connsiteX2" fmla="*/ 770395 w 1540790"/>
              <a:gd name="connsiteY2" fmla="*/ 610324 h 610324"/>
              <a:gd name="connsiteX3" fmla="*/ 0 w 1540790"/>
              <a:gd name="connsiteY3" fmla="*/ 305162 h 610324"/>
              <a:gd name="connsiteX4" fmla="*/ 861835 w 1540790"/>
              <a:gd name="connsiteY4" fmla="*/ 91440 h 610324"/>
              <a:gd name="connsiteX0" fmla="*/ 770395 w 1540790"/>
              <a:gd name="connsiteY0" fmla="*/ 0 h 610324"/>
              <a:gd name="connsiteX1" fmla="*/ 1540790 w 1540790"/>
              <a:gd name="connsiteY1" fmla="*/ 305162 h 610324"/>
              <a:gd name="connsiteX2" fmla="*/ 770395 w 1540790"/>
              <a:gd name="connsiteY2" fmla="*/ 610324 h 610324"/>
              <a:gd name="connsiteX3" fmla="*/ 0 w 1540790"/>
              <a:gd name="connsiteY3" fmla="*/ 305162 h 610324"/>
              <a:gd name="connsiteX0" fmla="*/ 1540790 w 1540790"/>
              <a:gd name="connsiteY0" fmla="*/ 0 h 305162"/>
              <a:gd name="connsiteX1" fmla="*/ 770395 w 1540790"/>
              <a:gd name="connsiteY1" fmla="*/ 305162 h 305162"/>
              <a:gd name="connsiteX2" fmla="*/ 0 w 1540790"/>
              <a:gd name="connsiteY2" fmla="*/ 0 h 30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790" h="305162">
                <a:moveTo>
                  <a:pt x="1540790" y="0"/>
                </a:moveTo>
                <a:cubicBezTo>
                  <a:pt x="1540790" y="168536"/>
                  <a:pt x="1195872" y="305162"/>
                  <a:pt x="770395" y="305162"/>
                </a:cubicBezTo>
                <a:cubicBezTo>
                  <a:pt x="344918" y="305162"/>
                  <a:pt x="0" y="168536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AD9A774-FCA3-40DC-BF20-E85D87729C8D}"/>
                  </a:ext>
                </a:extLst>
              </p:cNvPr>
              <p:cNvSpPr txBox="1"/>
              <p:nvPr/>
            </p:nvSpPr>
            <p:spPr>
              <a:xfrm>
                <a:off x="4071206" y="3025288"/>
                <a:ext cx="13813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zh-CN" altLang="en-US" sz="1600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AD9A774-FCA3-40DC-BF20-E85D87729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06" y="3025288"/>
                <a:ext cx="1381328" cy="338554"/>
              </a:xfrm>
              <a:prstGeom prst="rect">
                <a:avLst/>
              </a:prstGeom>
              <a:blipFill>
                <a:blip r:embed="rId22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062CCF-2FB1-462A-AA69-9385A7883BD9}"/>
                  </a:ext>
                </a:extLst>
              </p:cNvPr>
              <p:cNvSpPr txBox="1"/>
              <p:nvPr/>
            </p:nvSpPr>
            <p:spPr>
              <a:xfrm>
                <a:off x="4000351" y="4559030"/>
                <a:ext cx="15407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回路（曲面）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062CCF-2FB1-462A-AA69-9385A788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51" y="4559030"/>
                <a:ext cx="1540789" cy="338554"/>
              </a:xfrm>
              <a:prstGeom prst="rect">
                <a:avLst/>
              </a:prstGeom>
              <a:blipFill>
                <a:blip r:embed="rId23"/>
                <a:stretch>
                  <a:fillRect l="-1186"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CE9D9766-2708-40A2-911D-CC765CAE4F18}"/>
              </a:ext>
            </a:extLst>
          </p:cNvPr>
          <p:cNvGrpSpPr/>
          <p:nvPr/>
        </p:nvGrpSpPr>
        <p:grpSpPr>
          <a:xfrm>
            <a:off x="4243520" y="3837548"/>
            <a:ext cx="2134347" cy="983092"/>
            <a:chOff x="5357988" y="4004897"/>
            <a:chExt cx="2134347" cy="983092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7A5495C7-E33C-4417-887B-E09E06061DB1}"/>
                </a:ext>
              </a:extLst>
            </p:cNvPr>
            <p:cNvSpPr txBox="1"/>
            <p:nvPr/>
          </p:nvSpPr>
          <p:spPr>
            <a:xfrm>
              <a:off x="7030670" y="4803323"/>
              <a:ext cx="4616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200" dirty="0">
                  <a:solidFill>
                    <a:schemeClr val="accent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正方向</a:t>
              </a:r>
            </a:p>
          </p:txBody>
        </p:sp>
        <p:sp>
          <p:nvSpPr>
            <p:cNvPr id="88" name="弧形 87">
              <a:extLst>
                <a:ext uri="{FF2B5EF4-FFF2-40B4-BE49-F238E27FC236}">
                  <a16:creationId xmlns:a16="http://schemas.microsoft.com/office/drawing/2014/main" id="{3D139F2A-C3A0-4814-A07B-BD4A6BC4A76D}"/>
                </a:ext>
              </a:extLst>
            </p:cNvPr>
            <p:cNvSpPr/>
            <p:nvPr/>
          </p:nvSpPr>
          <p:spPr>
            <a:xfrm>
              <a:off x="5357988" y="4004897"/>
              <a:ext cx="2092850" cy="763936"/>
            </a:xfrm>
            <a:prstGeom prst="arc">
              <a:avLst>
                <a:gd name="adj1" fmla="val 6387"/>
                <a:gd name="adj2" fmla="val 1642685"/>
              </a:avLst>
            </a:prstGeom>
            <a:ln w="28575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08F03A7-650D-4A7E-A354-86BA7A741034}"/>
              </a:ext>
            </a:extLst>
          </p:cNvPr>
          <p:cNvCxnSpPr>
            <a:cxnSpLocks/>
          </p:cNvCxnSpPr>
          <p:nvPr/>
        </p:nvCxnSpPr>
        <p:spPr>
          <a:xfrm flipV="1">
            <a:off x="6043273" y="2622626"/>
            <a:ext cx="0" cy="86771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37982D79-E7A1-487C-9168-34BD79CF0C81}"/>
              </a:ext>
            </a:extLst>
          </p:cNvPr>
          <p:cNvSpPr txBox="1"/>
          <p:nvPr/>
        </p:nvSpPr>
        <p:spPr>
          <a:xfrm>
            <a:off x="6194184" y="2704485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正方向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CF24270-0943-401A-9A65-A4954505EF38}"/>
              </a:ext>
            </a:extLst>
          </p:cNvPr>
          <p:cNvSpPr txBox="1"/>
          <p:nvPr/>
        </p:nvSpPr>
        <p:spPr>
          <a:xfrm>
            <a:off x="3795685" y="5275562"/>
            <a:ext cx="3974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参见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高等数学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 「曲面积分」部分内容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有向曲面及其边界的正方向的判定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803737CA-EB64-4E8D-833B-CD5B72D53609}"/>
              </a:ext>
            </a:extLst>
          </p:cNvPr>
          <p:cNvCxnSpPr>
            <a:cxnSpLocks/>
          </p:cNvCxnSpPr>
          <p:nvPr/>
        </p:nvCxnSpPr>
        <p:spPr>
          <a:xfrm flipV="1">
            <a:off x="807367" y="3730567"/>
            <a:ext cx="0" cy="631805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ED23D74F-137E-410F-9139-4395FFE9E103}"/>
              </a:ext>
            </a:extLst>
          </p:cNvPr>
          <p:cNvSpPr txBox="1"/>
          <p:nvPr/>
        </p:nvSpPr>
        <p:spPr>
          <a:xfrm>
            <a:off x="703907" y="4448466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正方向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13D6DFE-C75E-4814-BED5-F566D3F1EA5D}"/>
              </a:ext>
            </a:extLst>
          </p:cNvPr>
          <p:cNvGrpSpPr/>
          <p:nvPr/>
        </p:nvGrpSpPr>
        <p:grpSpPr>
          <a:xfrm>
            <a:off x="8287508" y="2502662"/>
            <a:ext cx="3328128" cy="3164111"/>
            <a:chOff x="576364" y="2502662"/>
            <a:chExt cx="3328128" cy="3164111"/>
          </a:xfrm>
        </p:grpSpPr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FFEDB98F-07CB-4873-B118-AE51E27E941E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4" y="4253445"/>
              <a:ext cx="313960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F0F4D61-446F-40C0-95B4-B87A94D60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436" y="2550848"/>
              <a:ext cx="0" cy="31159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B822EB1-D0A8-41D8-8531-CC36917BB72D}"/>
                    </a:ext>
                  </a:extLst>
                </p:cNvPr>
                <p:cNvSpPr txBox="1"/>
                <p:nvPr/>
              </p:nvSpPr>
              <p:spPr>
                <a:xfrm>
                  <a:off x="3744961" y="4293911"/>
                  <a:ext cx="1595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2B822EB1-D0A8-41D8-8531-CC36917BB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4961" y="4293911"/>
                  <a:ext cx="159531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6923" r="-26923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63680061-431F-4AFE-803D-B046989B5FFC}"/>
                    </a:ext>
                  </a:extLst>
                </p:cNvPr>
                <p:cNvSpPr txBox="1"/>
                <p:nvPr/>
              </p:nvSpPr>
              <p:spPr>
                <a:xfrm>
                  <a:off x="1065275" y="2502662"/>
                  <a:ext cx="2436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63680061-431F-4AFE-803D-B046989B5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75" y="2502662"/>
                  <a:ext cx="243656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2500" r="-20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595132E-021F-4F2B-939E-376221648CA9}"/>
                    </a:ext>
                  </a:extLst>
                </p:cNvPr>
                <p:cNvSpPr txBox="1"/>
                <p:nvPr/>
              </p:nvSpPr>
              <p:spPr>
                <a:xfrm>
                  <a:off x="730116" y="4307291"/>
                  <a:ext cx="2236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C595132E-021F-4F2B-939E-376221648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116" y="4307291"/>
                  <a:ext cx="223651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25000" r="-2222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FCBDD71F-D210-4C5F-BEF4-8DFEF0837F4B}"/>
              </a:ext>
            </a:extLst>
          </p:cNvPr>
          <p:cNvSpPr/>
          <p:nvPr/>
        </p:nvSpPr>
        <p:spPr>
          <a:xfrm>
            <a:off x="8677964" y="2703054"/>
            <a:ext cx="1810987" cy="1122618"/>
          </a:xfrm>
          <a:custGeom>
            <a:avLst/>
            <a:gdLst>
              <a:gd name="connsiteX0" fmla="*/ 0 w 1810987"/>
              <a:gd name="connsiteY0" fmla="*/ 1122218 h 1122618"/>
              <a:gd name="connsiteX1" fmla="*/ 760020 w 1810987"/>
              <a:gd name="connsiteY1" fmla="*/ 1045028 h 1122618"/>
              <a:gd name="connsiteX2" fmla="*/ 1395350 w 1810987"/>
              <a:gd name="connsiteY2" fmla="*/ 641267 h 1122618"/>
              <a:gd name="connsiteX3" fmla="*/ 1810987 w 1810987"/>
              <a:gd name="connsiteY3" fmla="*/ 0 h 11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0987" h="1122618">
                <a:moveTo>
                  <a:pt x="0" y="1122218"/>
                </a:moveTo>
                <a:cubicBezTo>
                  <a:pt x="263731" y="1123702"/>
                  <a:pt x="527462" y="1125187"/>
                  <a:pt x="760020" y="1045028"/>
                </a:cubicBezTo>
                <a:cubicBezTo>
                  <a:pt x="992578" y="964869"/>
                  <a:pt x="1220189" y="815438"/>
                  <a:pt x="1395350" y="641267"/>
                </a:cubicBezTo>
                <a:cubicBezTo>
                  <a:pt x="1570511" y="467096"/>
                  <a:pt x="1690749" y="233548"/>
                  <a:pt x="1810987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DEB89084-97BA-41AA-AB1E-42D18F392C1A}"/>
              </a:ext>
            </a:extLst>
          </p:cNvPr>
          <p:cNvSpPr/>
          <p:nvPr/>
        </p:nvSpPr>
        <p:spPr>
          <a:xfrm>
            <a:off x="8631048" y="3772792"/>
            <a:ext cx="109064" cy="109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F699F17D-80B5-4774-8229-B1CE236F0080}"/>
                  </a:ext>
                </a:extLst>
              </p:cNvPr>
              <p:cNvSpPr txBox="1"/>
              <p:nvPr/>
            </p:nvSpPr>
            <p:spPr>
              <a:xfrm>
                <a:off x="8324717" y="3689478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F699F17D-80B5-4774-8229-B1CE236F0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717" y="3689478"/>
                <a:ext cx="273536" cy="215444"/>
              </a:xfrm>
              <a:prstGeom prst="rect">
                <a:avLst/>
              </a:prstGeom>
              <a:blipFill>
                <a:blip r:embed="rId27"/>
                <a:stretch>
                  <a:fillRect l="-13636" r="-454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168793A-1EF3-424A-81A6-7A052F1955A0}"/>
              </a:ext>
            </a:extLst>
          </p:cNvPr>
          <p:cNvCxnSpPr/>
          <p:nvPr/>
        </p:nvCxnSpPr>
        <p:spPr>
          <a:xfrm flipV="1">
            <a:off x="8776419" y="3429000"/>
            <a:ext cx="1576985" cy="5536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4109EEC4-4445-4CAB-A1B9-34C329CA7CC5}"/>
                  </a:ext>
                </a:extLst>
              </p:cNvPr>
              <p:cNvSpPr txBox="1"/>
              <p:nvPr/>
            </p:nvSpPr>
            <p:spPr>
              <a:xfrm>
                <a:off x="9801284" y="2750651"/>
                <a:ext cx="466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↑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4109EEC4-4445-4CAB-A1B9-34C329CA7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284" y="2750651"/>
                <a:ext cx="466474" cy="276999"/>
              </a:xfrm>
              <a:prstGeom prst="rect">
                <a:avLst/>
              </a:prstGeom>
              <a:blipFill>
                <a:blip r:embed="rId28"/>
                <a:stretch>
                  <a:fillRect l="-11842" r="-13158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95B698D-EBA9-4337-96A3-04B26867E401}"/>
                  </a:ext>
                </a:extLst>
              </p:cNvPr>
              <p:cNvSpPr txBox="1"/>
              <p:nvPr/>
            </p:nvSpPr>
            <p:spPr>
              <a:xfrm>
                <a:off x="9979879" y="3658700"/>
                <a:ext cx="806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895B698D-EBA9-4337-96A3-04B26867E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879" y="3658700"/>
                <a:ext cx="806311" cy="276999"/>
              </a:xfrm>
              <a:prstGeom prst="rect">
                <a:avLst/>
              </a:prstGeom>
              <a:blipFill>
                <a:blip r:embed="rId29"/>
                <a:stretch>
                  <a:fillRect l="-6061" r="-606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箭头: 下 107">
            <a:extLst>
              <a:ext uri="{FF2B5EF4-FFF2-40B4-BE49-F238E27FC236}">
                <a16:creationId xmlns:a16="http://schemas.microsoft.com/office/drawing/2014/main" id="{F9936748-9F87-49C4-AF1B-444C7FE6A75B}"/>
              </a:ext>
            </a:extLst>
          </p:cNvPr>
          <p:cNvSpPr/>
          <p:nvPr/>
        </p:nvSpPr>
        <p:spPr>
          <a:xfrm>
            <a:off x="10288960" y="4084757"/>
            <a:ext cx="129380" cy="61451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297191D-304C-40A5-A40B-8D9C6AACCC87}"/>
                  </a:ext>
                </a:extLst>
              </p:cNvPr>
              <p:cNvSpPr txBox="1"/>
              <p:nvPr/>
            </p:nvSpPr>
            <p:spPr>
              <a:xfrm>
                <a:off x="10050789" y="4875883"/>
                <a:ext cx="605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297191D-304C-40A5-A40B-8D9C6AACC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789" y="4875883"/>
                <a:ext cx="605230" cy="276999"/>
              </a:xfrm>
              <a:prstGeom prst="rect">
                <a:avLst/>
              </a:prstGeom>
              <a:blipFill>
                <a:blip r:embed="rId30"/>
                <a:stretch>
                  <a:fillRect l="-4040" r="-808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73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7.40741E-7 L -2.5E-6 -0.01945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" grpId="0"/>
      <p:bldP spid="26" grpId="0"/>
      <p:bldP spid="5" grpId="0" animBg="1"/>
      <p:bldP spid="53" grpId="0" animBg="1"/>
      <p:bldP spid="20" grpId="0"/>
      <p:bldP spid="38" grpId="0" animBg="1"/>
      <p:bldP spid="38" grpId="1" animBg="1"/>
      <p:bldP spid="38" grpId="2" animBg="1"/>
      <p:bldP spid="78" grpId="0" animBg="1"/>
      <p:bldP spid="78" grpId="1" animBg="1"/>
      <p:bldP spid="79" grpId="0"/>
      <p:bldP spid="80" grpId="0" animBg="1"/>
      <p:bldP spid="81" grpId="0" animBg="1"/>
      <p:bldP spid="39" grpId="0"/>
      <p:bldP spid="85" grpId="0"/>
      <p:bldP spid="90" grpId="0"/>
      <p:bldP spid="54" grpId="0"/>
      <p:bldP spid="93" grpId="0"/>
      <p:bldP spid="105" grpId="0" animBg="1"/>
      <p:bldP spid="102" grpId="0" animBg="1"/>
      <p:bldP spid="104" grpId="0"/>
      <p:bldP spid="109" grpId="0"/>
      <p:bldP spid="110" grpId="0"/>
      <p:bldP spid="108" grpId="0" animBg="1"/>
      <p:bldP spid="1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8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高中物理中学习的「楞次定律」，及相应的判断口诀（“增反减同”），这里仍然适用。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不过现在，在任何情形下，我们都可以使用 法拉第电磁感应定律 来判断电动势的方向。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4370119" y="775742"/>
            <a:ext cx="1959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电动势方向的判定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604280-5C06-455A-8E3F-70DC5CB8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40" y="2386777"/>
            <a:ext cx="1711145" cy="1564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23707A-AD4A-49E9-8502-5B9E48AD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618" y="2385928"/>
            <a:ext cx="1711145" cy="15954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6161AF-34F7-4E6A-AE27-AFC954A37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85928"/>
            <a:ext cx="1601978" cy="15980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2DA8F9F-EFEE-42F0-A6DA-4E44AE2DD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215" y="2391529"/>
            <a:ext cx="1601978" cy="158987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D5DA72A-42A4-4BB0-AE4D-65EEE4D5D57A}"/>
              </a:ext>
            </a:extLst>
          </p:cNvPr>
          <p:cNvSpPr txBox="1"/>
          <p:nvPr/>
        </p:nvSpPr>
        <p:spPr>
          <a:xfrm>
            <a:off x="8930244" y="1845529"/>
            <a:ext cx="2685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（统一逆时针为正方向）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C53E418-3709-480C-B089-1B28DA6C80F7}"/>
              </a:ext>
            </a:extLst>
          </p:cNvPr>
          <p:cNvGrpSpPr/>
          <p:nvPr/>
        </p:nvGrpSpPr>
        <p:grpSpPr>
          <a:xfrm>
            <a:off x="1414013" y="3345057"/>
            <a:ext cx="1717252" cy="2037066"/>
            <a:chOff x="1414013" y="3359052"/>
            <a:chExt cx="1717252" cy="2037066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9EEF920-5C3F-4981-8EB2-08DE528DDCAC}"/>
                </a:ext>
              </a:extLst>
            </p:cNvPr>
            <p:cNvGrpSpPr/>
            <p:nvPr/>
          </p:nvGrpSpPr>
          <p:grpSpPr>
            <a:xfrm>
              <a:off x="1514073" y="3359052"/>
              <a:ext cx="1617192" cy="1598475"/>
              <a:chOff x="576364" y="2501747"/>
              <a:chExt cx="3202086" cy="3165026"/>
            </a:xfrm>
          </p:grpSpPr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DFC234A0-AF96-4C35-9BD1-AAB53A890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364" y="4253445"/>
                <a:ext cx="313960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BCC97933-6DC7-41DC-9326-16943D11C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36" y="2550848"/>
                <a:ext cx="0" cy="31159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4F1B0D9-45DA-4DF9-BAB1-D32638DEB18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74F1B0D9-45DA-4DF9-BAB1-D32638DEB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5714" r="-100000" b="-10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190221FB-4990-41BB-90CA-A10583CA7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190221FB-4990-41BB-90CA-A10583CA7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0000" r="-115000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CE05223E-B19C-4B38-AA10-C6F93DF343FE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CE05223E-B19C-4B38-AA10-C6F93DF34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8421" r="-110526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BA83B9D9-B2B1-4E78-8D12-01F18E47F84C}"/>
                </a:ext>
              </a:extLst>
            </p:cNvPr>
            <p:cNvSpPr/>
            <p:nvPr/>
          </p:nvSpPr>
          <p:spPr>
            <a:xfrm>
              <a:off x="1725063" y="3498947"/>
              <a:ext cx="1222250" cy="512569"/>
            </a:xfrm>
            <a:custGeom>
              <a:avLst/>
              <a:gdLst>
                <a:gd name="connsiteX0" fmla="*/ 0 w 1810987"/>
                <a:gd name="connsiteY0" fmla="*/ 1122218 h 1122618"/>
                <a:gd name="connsiteX1" fmla="*/ 760020 w 1810987"/>
                <a:gd name="connsiteY1" fmla="*/ 1045028 h 1122618"/>
                <a:gd name="connsiteX2" fmla="*/ 1395350 w 1810987"/>
                <a:gd name="connsiteY2" fmla="*/ 641267 h 1122618"/>
                <a:gd name="connsiteX3" fmla="*/ 1810987 w 1810987"/>
                <a:gd name="connsiteY3" fmla="*/ 0 h 11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987" h="1122618">
                  <a:moveTo>
                    <a:pt x="0" y="1122218"/>
                  </a:moveTo>
                  <a:cubicBezTo>
                    <a:pt x="263731" y="1123702"/>
                    <a:pt x="527462" y="1125187"/>
                    <a:pt x="760020" y="1045028"/>
                  </a:cubicBezTo>
                  <a:cubicBezTo>
                    <a:pt x="992578" y="964869"/>
                    <a:pt x="1220189" y="815438"/>
                    <a:pt x="1395350" y="641267"/>
                  </a:cubicBezTo>
                  <a:cubicBezTo>
                    <a:pt x="1570511" y="467096"/>
                    <a:pt x="1690749" y="233548"/>
                    <a:pt x="1810987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0CC795D9-3CF1-4FA6-999D-AA25D6CD3678}"/>
                </a:ext>
              </a:extLst>
            </p:cNvPr>
            <p:cNvSpPr/>
            <p:nvPr/>
          </p:nvSpPr>
          <p:spPr>
            <a:xfrm>
              <a:off x="1660585" y="3956985"/>
              <a:ext cx="109064" cy="10906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F9A6F0C5-3B0E-4B9C-9567-98D9D08E339F}"/>
                    </a:ext>
                  </a:extLst>
                </p:cNvPr>
                <p:cNvSpPr txBox="1"/>
                <p:nvPr/>
              </p:nvSpPr>
              <p:spPr>
                <a:xfrm>
                  <a:off x="1414013" y="3953097"/>
                  <a:ext cx="27353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F9A6F0C5-3B0E-4B9C-9567-98D9D08E3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013" y="3953097"/>
                  <a:ext cx="27353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2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A64F6EA9-BA9E-4EBD-9960-BD8145EB2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989" y="3779026"/>
              <a:ext cx="957773" cy="33626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BE4179CF-9F85-45E8-8A2A-B800F1EFEFF0}"/>
                    </a:ext>
                  </a:extLst>
                </p:cNvPr>
                <p:cNvSpPr txBox="1"/>
                <p:nvPr/>
              </p:nvSpPr>
              <p:spPr>
                <a:xfrm>
                  <a:off x="2226576" y="3478232"/>
                  <a:ext cx="4664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↑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BE4179CF-9F85-45E8-8A2A-B800F1EFE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6576" y="3478232"/>
                  <a:ext cx="46647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390" r="-11688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D79FAB99-6A61-426C-97C1-E6A56795DBA4}"/>
                    </a:ext>
                  </a:extLst>
                </p:cNvPr>
                <p:cNvSpPr txBox="1"/>
                <p:nvPr/>
              </p:nvSpPr>
              <p:spPr>
                <a:xfrm>
                  <a:off x="2040358" y="4299377"/>
                  <a:ext cx="8063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文本框 136">
                  <a:extLst>
                    <a:ext uri="{FF2B5EF4-FFF2-40B4-BE49-F238E27FC236}">
                      <a16:creationId xmlns:a16="http://schemas.microsoft.com/office/drawing/2014/main" id="{D79FAB99-6A61-426C-97C1-E6A56795D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358" y="4299377"/>
                  <a:ext cx="8063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061" r="-5303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箭头: 下 137">
              <a:extLst>
                <a:ext uri="{FF2B5EF4-FFF2-40B4-BE49-F238E27FC236}">
                  <a16:creationId xmlns:a16="http://schemas.microsoft.com/office/drawing/2014/main" id="{000CCBF9-7F81-4DFD-AC23-F02C947D1D38}"/>
                </a:ext>
              </a:extLst>
            </p:cNvPr>
            <p:cNvSpPr/>
            <p:nvPr/>
          </p:nvSpPr>
          <p:spPr>
            <a:xfrm>
              <a:off x="2382976" y="4632017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C178255-2CF0-4709-AA92-6A18198F1B7E}"/>
                    </a:ext>
                  </a:extLst>
                </p:cNvPr>
                <p:cNvSpPr txBox="1"/>
                <p:nvPr/>
              </p:nvSpPr>
              <p:spPr>
                <a:xfrm>
                  <a:off x="2049697" y="4903675"/>
                  <a:ext cx="78763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altLang="zh-CN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400" dirty="0">
                      <a:solidFill>
                        <a:schemeClr val="accent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顺时针</a:t>
                  </a:r>
                </a:p>
              </p:txBody>
            </p:sp>
          </mc:Choice>
          <mc:Fallback xmlns="">
            <p:sp>
              <p:nvSpPr>
                <p:cNvPr id="139" name="文本框 138">
                  <a:extLst>
                    <a:ext uri="{FF2B5EF4-FFF2-40B4-BE49-F238E27FC236}">
                      <a16:creationId xmlns:a16="http://schemas.microsoft.com/office/drawing/2014/main" id="{7C178255-2CF0-4709-AA92-6A18198F1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697" y="4903675"/>
                  <a:ext cx="787632" cy="492443"/>
                </a:xfrm>
                <a:prstGeom prst="rect">
                  <a:avLst/>
                </a:prstGeom>
                <a:blipFill>
                  <a:blip r:embed="rId14"/>
                  <a:stretch>
                    <a:fillRect b="-209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CCA16B-1444-4B7F-9667-893F6576E22B}"/>
              </a:ext>
            </a:extLst>
          </p:cNvPr>
          <p:cNvGrpSpPr/>
          <p:nvPr/>
        </p:nvGrpSpPr>
        <p:grpSpPr>
          <a:xfrm>
            <a:off x="4247784" y="3348896"/>
            <a:ext cx="1724109" cy="2038408"/>
            <a:chOff x="4247784" y="3362891"/>
            <a:chExt cx="1724109" cy="2038408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90568D43-3F84-439A-9151-6853224553C2}"/>
                </a:ext>
              </a:extLst>
            </p:cNvPr>
            <p:cNvGrpSpPr/>
            <p:nvPr/>
          </p:nvGrpSpPr>
          <p:grpSpPr>
            <a:xfrm>
              <a:off x="4354701" y="3362891"/>
              <a:ext cx="1617192" cy="1598475"/>
              <a:chOff x="576364" y="2501747"/>
              <a:chExt cx="3202086" cy="3165026"/>
            </a:xfrm>
          </p:grpSpPr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6AEA2003-5880-41A5-85E6-E6FB6EE58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364" y="4253445"/>
                <a:ext cx="313960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78A39610-E1F0-4079-A81E-0EA7D4FF26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36" y="2550848"/>
                <a:ext cx="0" cy="31159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070D0FDC-B06B-46E1-B8EE-15484830B4C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6" name="文本框 115">
                    <a:extLst>
                      <a:ext uri="{FF2B5EF4-FFF2-40B4-BE49-F238E27FC236}">
                        <a16:creationId xmlns:a16="http://schemas.microsoft.com/office/drawing/2014/main" id="{070D0FDC-B06B-46E1-B8EE-15484830B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5714" r="-100000" b="-10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7A874A22-F535-4E86-BFF3-A7394828CF9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7A874A22-F535-4E86-BFF3-A7394828C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0000" r="-115000" b="-1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>
                    <a:extLst>
                      <a:ext uri="{FF2B5EF4-FFF2-40B4-BE49-F238E27FC236}">
                        <a16:creationId xmlns:a16="http://schemas.microsoft.com/office/drawing/2014/main" id="{068E50E6-136A-4D30-BEF0-7C957DF903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8" name="文本框 117">
                    <a:extLst>
                      <a:ext uri="{FF2B5EF4-FFF2-40B4-BE49-F238E27FC236}">
                        <a16:creationId xmlns:a16="http://schemas.microsoft.com/office/drawing/2014/main" id="{068E50E6-136A-4D30-BEF0-7C957DF90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8421" r="-110526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89D21F97-7D0F-4F80-B3F1-A9D5964D867C}"/>
                </a:ext>
              </a:extLst>
            </p:cNvPr>
            <p:cNvSpPr/>
            <p:nvPr/>
          </p:nvSpPr>
          <p:spPr>
            <a:xfrm>
              <a:off x="4494356" y="3816418"/>
              <a:ext cx="109064" cy="10906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C5DD277E-E65D-4D3D-B81E-44EAEDDBD6E6}"/>
                    </a:ext>
                  </a:extLst>
                </p:cNvPr>
                <p:cNvSpPr txBox="1"/>
                <p:nvPr/>
              </p:nvSpPr>
              <p:spPr>
                <a:xfrm>
                  <a:off x="4247784" y="3931806"/>
                  <a:ext cx="27353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C5DD277E-E65D-4D3D-B81E-44EAEDDBD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784" y="3931806"/>
                  <a:ext cx="27353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222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ECD87CEC-17E5-4689-B720-321B7C602F6B}"/>
                </a:ext>
              </a:extLst>
            </p:cNvPr>
            <p:cNvSpPr/>
            <p:nvPr/>
          </p:nvSpPr>
          <p:spPr>
            <a:xfrm flipV="1">
              <a:off x="4555745" y="3866751"/>
              <a:ext cx="1222250" cy="248539"/>
            </a:xfrm>
            <a:custGeom>
              <a:avLst/>
              <a:gdLst>
                <a:gd name="connsiteX0" fmla="*/ 0 w 1810987"/>
                <a:gd name="connsiteY0" fmla="*/ 1122218 h 1122618"/>
                <a:gd name="connsiteX1" fmla="*/ 760020 w 1810987"/>
                <a:gd name="connsiteY1" fmla="*/ 1045028 h 1122618"/>
                <a:gd name="connsiteX2" fmla="*/ 1395350 w 1810987"/>
                <a:gd name="connsiteY2" fmla="*/ 641267 h 1122618"/>
                <a:gd name="connsiteX3" fmla="*/ 1810987 w 1810987"/>
                <a:gd name="connsiteY3" fmla="*/ 0 h 11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987" h="1122618">
                  <a:moveTo>
                    <a:pt x="0" y="1122218"/>
                  </a:moveTo>
                  <a:cubicBezTo>
                    <a:pt x="263731" y="1123702"/>
                    <a:pt x="527462" y="1125187"/>
                    <a:pt x="760020" y="1045028"/>
                  </a:cubicBezTo>
                  <a:cubicBezTo>
                    <a:pt x="992578" y="964869"/>
                    <a:pt x="1220189" y="815438"/>
                    <a:pt x="1395350" y="641267"/>
                  </a:cubicBezTo>
                  <a:cubicBezTo>
                    <a:pt x="1570511" y="467096"/>
                    <a:pt x="1690749" y="233548"/>
                    <a:pt x="1810987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7B84C78-0701-43AC-A00E-06A1D98623DA}"/>
                </a:ext>
              </a:extLst>
            </p:cNvPr>
            <p:cNvCxnSpPr>
              <a:cxnSpLocks/>
            </p:cNvCxnSpPr>
            <p:nvPr/>
          </p:nvCxnSpPr>
          <p:spPr>
            <a:xfrm>
              <a:off x="4862846" y="3812976"/>
              <a:ext cx="996834" cy="23249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81ED8D6-81CD-4A46-B1E6-2B3D1514C0E4}"/>
                    </a:ext>
                  </a:extLst>
                </p:cNvPr>
                <p:cNvSpPr txBox="1"/>
                <p:nvPr/>
              </p:nvSpPr>
              <p:spPr>
                <a:xfrm>
                  <a:off x="5295767" y="3478232"/>
                  <a:ext cx="4664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↓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81ED8D6-81CD-4A46-B1E6-2B3D1514C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767" y="3478232"/>
                  <a:ext cx="46647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1842" r="-13158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9C3E223E-651A-4CDA-BEC7-730C946EB4EC}"/>
                    </a:ext>
                  </a:extLst>
                </p:cNvPr>
                <p:cNvSpPr txBox="1"/>
                <p:nvPr/>
              </p:nvSpPr>
              <p:spPr>
                <a:xfrm>
                  <a:off x="4894869" y="4304558"/>
                  <a:ext cx="8063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9C3E223E-651A-4CDA-BEC7-730C946EB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869" y="4304558"/>
                  <a:ext cx="80631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061" r="-5303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箭头: 下 145">
              <a:extLst>
                <a:ext uri="{FF2B5EF4-FFF2-40B4-BE49-F238E27FC236}">
                  <a16:creationId xmlns:a16="http://schemas.microsoft.com/office/drawing/2014/main" id="{76335D25-6630-4FED-B02B-0D89E775B638}"/>
                </a:ext>
              </a:extLst>
            </p:cNvPr>
            <p:cNvSpPr/>
            <p:nvPr/>
          </p:nvSpPr>
          <p:spPr>
            <a:xfrm>
              <a:off x="5237487" y="4637198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5DD1588C-B5EB-4443-92CA-0467642664A6}"/>
                    </a:ext>
                  </a:extLst>
                </p:cNvPr>
                <p:cNvSpPr txBox="1"/>
                <p:nvPr/>
              </p:nvSpPr>
              <p:spPr>
                <a:xfrm>
                  <a:off x="4904208" y="4908856"/>
                  <a:ext cx="78763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altLang="zh-CN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400" dirty="0">
                      <a:solidFill>
                        <a:schemeClr val="accent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顺时针</a:t>
                  </a: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5DD1588C-B5EB-4443-92CA-046764266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208" y="4908856"/>
                  <a:ext cx="787632" cy="492443"/>
                </a:xfrm>
                <a:prstGeom prst="rect">
                  <a:avLst/>
                </a:prstGeom>
                <a:blipFill>
                  <a:blip r:embed="rId20"/>
                  <a:stretch>
                    <a:fillRect b="-209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1B10F0E-EDB9-4D94-8C6B-DAB2AAAD2A35}"/>
              </a:ext>
            </a:extLst>
          </p:cNvPr>
          <p:cNvGrpSpPr/>
          <p:nvPr/>
        </p:nvGrpSpPr>
        <p:grpSpPr>
          <a:xfrm>
            <a:off x="7053083" y="3069496"/>
            <a:ext cx="1708488" cy="2067381"/>
            <a:chOff x="7053083" y="3083491"/>
            <a:chExt cx="1708488" cy="2067381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5B93E2D4-F9E1-402B-998F-0A3527DC32CF}"/>
                </a:ext>
              </a:extLst>
            </p:cNvPr>
            <p:cNvGrpSpPr/>
            <p:nvPr/>
          </p:nvGrpSpPr>
          <p:grpSpPr>
            <a:xfrm>
              <a:off x="7144379" y="3359052"/>
              <a:ext cx="1617192" cy="1598475"/>
              <a:chOff x="576364" y="2501747"/>
              <a:chExt cx="3202086" cy="3165026"/>
            </a:xfrm>
          </p:grpSpPr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FE21F015-0AD1-461E-87D1-48E361E4E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364" y="4253445"/>
                <a:ext cx="3139602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2289DA2B-2E7A-422A-9A24-C3874966D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4436" y="2550848"/>
                <a:ext cx="0" cy="31159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08BE9E50-6123-4ECC-93B3-2D51AE151982}"/>
                      </a:ext>
                    </a:extLst>
                  </p:cNvPr>
                  <p:cNvSpPr txBox="1"/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08BE9E50-6123-4ECC-93B3-2D51AE151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8919" y="4363617"/>
                    <a:ext cx="159531" cy="27699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2308" r="-115385" b="-10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BA85C7C4-7F7B-4BB2-9206-B8E5562214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BA85C7C4-7F7B-4BB2-9206-B8E5562214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090" y="2501747"/>
                    <a:ext cx="243656" cy="27699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61905" r="-109524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EC037CFB-0D05-4822-B609-70AD14ACAB6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4" name="文本框 123">
                    <a:extLst>
                      <a:ext uri="{FF2B5EF4-FFF2-40B4-BE49-F238E27FC236}">
                        <a16:creationId xmlns:a16="http://schemas.microsoft.com/office/drawing/2014/main" id="{EC037CFB-0D05-4822-B609-70AD14ACA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135" y="4363617"/>
                    <a:ext cx="223650" cy="27699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8421" r="-110526" b="-10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57BA5082-113C-4ED5-BC0F-A09F2C8839FD}"/>
                </a:ext>
              </a:extLst>
            </p:cNvPr>
            <p:cNvSpPr/>
            <p:nvPr/>
          </p:nvSpPr>
          <p:spPr>
            <a:xfrm>
              <a:off x="7293717" y="4447367"/>
              <a:ext cx="109064" cy="10906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6631B289-D572-41B4-A31C-65C110324CFC}"/>
                    </a:ext>
                  </a:extLst>
                </p:cNvPr>
                <p:cNvSpPr txBox="1"/>
                <p:nvPr/>
              </p:nvSpPr>
              <p:spPr>
                <a:xfrm>
                  <a:off x="7053083" y="4556431"/>
                  <a:ext cx="27353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6631B289-D572-41B4-A31C-65C110324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083" y="4556431"/>
                  <a:ext cx="27353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222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79E93D0C-DAD5-4409-A274-113370BD6297}"/>
                </a:ext>
              </a:extLst>
            </p:cNvPr>
            <p:cNvSpPr/>
            <p:nvPr/>
          </p:nvSpPr>
          <p:spPr>
            <a:xfrm flipV="1">
              <a:off x="7353792" y="4483054"/>
              <a:ext cx="1222250" cy="420620"/>
            </a:xfrm>
            <a:custGeom>
              <a:avLst/>
              <a:gdLst>
                <a:gd name="connsiteX0" fmla="*/ 0 w 1810987"/>
                <a:gd name="connsiteY0" fmla="*/ 1122218 h 1122618"/>
                <a:gd name="connsiteX1" fmla="*/ 760020 w 1810987"/>
                <a:gd name="connsiteY1" fmla="*/ 1045028 h 1122618"/>
                <a:gd name="connsiteX2" fmla="*/ 1395350 w 1810987"/>
                <a:gd name="connsiteY2" fmla="*/ 641267 h 1122618"/>
                <a:gd name="connsiteX3" fmla="*/ 1810987 w 1810987"/>
                <a:gd name="connsiteY3" fmla="*/ 0 h 11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987" h="1122618">
                  <a:moveTo>
                    <a:pt x="0" y="1122218"/>
                  </a:moveTo>
                  <a:cubicBezTo>
                    <a:pt x="263731" y="1123702"/>
                    <a:pt x="527462" y="1125187"/>
                    <a:pt x="760020" y="1045028"/>
                  </a:cubicBezTo>
                  <a:cubicBezTo>
                    <a:pt x="992578" y="964869"/>
                    <a:pt x="1220189" y="815438"/>
                    <a:pt x="1395350" y="641267"/>
                  </a:cubicBezTo>
                  <a:cubicBezTo>
                    <a:pt x="1570511" y="467096"/>
                    <a:pt x="1690749" y="233548"/>
                    <a:pt x="1810987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F00BFAE6-7377-42EC-848B-545EA420E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72301" y="4399527"/>
              <a:ext cx="996834" cy="23249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6CFD0B79-FCCF-47BB-8A3F-4E9FBE5E0470}"/>
                    </a:ext>
                  </a:extLst>
                </p:cNvPr>
                <p:cNvSpPr txBox="1"/>
                <p:nvPr/>
              </p:nvSpPr>
              <p:spPr>
                <a:xfrm>
                  <a:off x="7726876" y="4873873"/>
                  <a:ext cx="4664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↓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6CFD0B79-FCCF-47BB-8A3F-4E9FBE5E0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876" y="4873873"/>
                  <a:ext cx="46647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842" r="-13158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9D6C7E6-3E7E-46F9-9482-B92266E13EB4}"/>
                    </a:ext>
                  </a:extLst>
                </p:cNvPr>
                <p:cNvSpPr txBox="1"/>
                <p:nvPr/>
              </p:nvSpPr>
              <p:spPr>
                <a:xfrm>
                  <a:off x="7779071" y="3901028"/>
                  <a:ext cx="8063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19D6C7E6-3E7E-46F9-9482-B92266E13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071" y="3901028"/>
                  <a:ext cx="80631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6061" r="-6061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箭头: 下 153">
              <a:extLst>
                <a:ext uri="{FF2B5EF4-FFF2-40B4-BE49-F238E27FC236}">
                  <a16:creationId xmlns:a16="http://schemas.microsoft.com/office/drawing/2014/main" id="{663124E5-1ABB-4D89-B391-59AD602FDFFF}"/>
                </a:ext>
              </a:extLst>
            </p:cNvPr>
            <p:cNvSpPr/>
            <p:nvPr/>
          </p:nvSpPr>
          <p:spPr>
            <a:xfrm rot="10800000">
              <a:off x="8121689" y="3653830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CF4C274-4C7D-492B-9B56-C098EC61DDCF}"/>
                    </a:ext>
                  </a:extLst>
                </p:cNvPr>
                <p:cNvSpPr txBox="1"/>
                <p:nvPr/>
              </p:nvSpPr>
              <p:spPr>
                <a:xfrm>
                  <a:off x="7788410" y="3083491"/>
                  <a:ext cx="78763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altLang="zh-CN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400" dirty="0">
                      <a:solidFill>
                        <a:schemeClr val="accent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顺时针</a:t>
                  </a: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CF4C274-4C7D-492B-9B56-C098EC61D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410" y="3083491"/>
                  <a:ext cx="787632" cy="492443"/>
                </a:xfrm>
                <a:prstGeom prst="rect">
                  <a:avLst/>
                </a:prstGeom>
                <a:blipFill>
                  <a:blip r:embed="rId26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0CA0B08-CC77-4A68-A377-9A34BE21FE04}"/>
              </a:ext>
            </a:extLst>
          </p:cNvPr>
          <p:cNvGrpSpPr/>
          <p:nvPr/>
        </p:nvGrpSpPr>
        <p:grpSpPr>
          <a:xfrm>
            <a:off x="9913545" y="3072794"/>
            <a:ext cx="1702091" cy="2064082"/>
            <a:chOff x="9913545" y="2971589"/>
            <a:chExt cx="1702091" cy="2064082"/>
          </a:xfrm>
        </p:grpSpPr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D6A9D552-1999-47E1-B292-543820937A87}"/>
                </a:ext>
              </a:extLst>
            </p:cNvPr>
            <p:cNvCxnSpPr>
              <a:cxnSpLocks/>
            </p:cNvCxnSpPr>
            <p:nvPr/>
          </p:nvCxnSpPr>
          <p:spPr>
            <a:xfrm>
              <a:off x="9998444" y="4128535"/>
              <a:ext cx="158563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799A232-E52C-47A6-8677-C82BDC9BE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9488" y="3268650"/>
              <a:ext cx="0" cy="1573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7697F92-E25E-44DE-974E-EF92D0956D06}"/>
                    </a:ext>
                  </a:extLst>
                </p:cNvPr>
                <p:cNvSpPr txBox="1"/>
                <p:nvPr/>
              </p:nvSpPr>
              <p:spPr>
                <a:xfrm>
                  <a:off x="11535066" y="4184177"/>
                  <a:ext cx="80570" cy="139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A7697F92-E25E-44DE-974E-EF92D0956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066" y="4184177"/>
                  <a:ext cx="80570" cy="139896"/>
                </a:xfrm>
                <a:prstGeom prst="rect">
                  <a:avLst/>
                </a:prstGeom>
                <a:blipFill>
                  <a:blip r:embed="rId27"/>
                  <a:stretch>
                    <a:fillRect l="-92308" r="-115385" b="-10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7FB3F5A-021D-49CF-AFFB-58CB2516C19E}"/>
                    </a:ext>
                  </a:extLst>
                </p:cNvPr>
                <p:cNvSpPr txBox="1"/>
                <p:nvPr/>
              </p:nvSpPr>
              <p:spPr>
                <a:xfrm>
                  <a:off x="10269009" y="3243852"/>
                  <a:ext cx="123057" cy="139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67FB3F5A-021D-49CF-AFFB-58CB2516C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009" y="3243852"/>
                  <a:ext cx="123057" cy="139896"/>
                </a:xfrm>
                <a:prstGeom prst="rect">
                  <a:avLst/>
                </a:prstGeom>
                <a:blipFill>
                  <a:blip r:embed="rId28"/>
                  <a:stretch>
                    <a:fillRect l="-70000" r="-115000" b="-10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FE28E9E-43DD-4B46-8199-2D94A1F35C58}"/>
                    </a:ext>
                  </a:extLst>
                </p:cNvPr>
                <p:cNvSpPr txBox="1"/>
                <p:nvPr/>
              </p:nvSpPr>
              <p:spPr>
                <a:xfrm>
                  <a:off x="10017015" y="4184177"/>
                  <a:ext cx="112953" cy="139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2FE28E9E-43DD-4B46-8199-2D94A1F35C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015" y="4184177"/>
                  <a:ext cx="112953" cy="139896"/>
                </a:xfrm>
                <a:prstGeom prst="rect">
                  <a:avLst/>
                </a:prstGeom>
                <a:blipFill>
                  <a:blip r:embed="rId29"/>
                  <a:stretch>
                    <a:fillRect l="-68421" r="-110526" b="-10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E2E196FD-325F-4EBC-BF1D-87C53C1E0151}"/>
                </a:ext>
              </a:extLst>
            </p:cNvPr>
            <p:cNvSpPr/>
            <p:nvPr/>
          </p:nvSpPr>
          <p:spPr>
            <a:xfrm>
              <a:off x="10148241" y="4574455"/>
              <a:ext cx="109064" cy="10906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681924F4-4AC8-4564-AEF0-66369954F45F}"/>
                    </a:ext>
                  </a:extLst>
                </p:cNvPr>
                <p:cNvSpPr txBox="1"/>
                <p:nvPr/>
              </p:nvSpPr>
              <p:spPr>
                <a:xfrm>
                  <a:off x="9913545" y="4683519"/>
                  <a:ext cx="27353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681924F4-4AC8-4564-AEF0-66369954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545" y="4683519"/>
                  <a:ext cx="27353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2222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D08A7899-BFD6-4903-A85A-1391A2A00C3C}"/>
                </a:ext>
              </a:extLst>
            </p:cNvPr>
            <p:cNvSpPr/>
            <p:nvPr/>
          </p:nvSpPr>
          <p:spPr>
            <a:xfrm>
              <a:off x="10202355" y="4318135"/>
              <a:ext cx="1120844" cy="309086"/>
            </a:xfrm>
            <a:custGeom>
              <a:avLst/>
              <a:gdLst>
                <a:gd name="connsiteX0" fmla="*/ 0 w 1810987"/>
                <a:gd name="connsiteY0" fmla="*/ 1122218 h 1122618"/>
                <a:gd name="connsiteX1" fmla="*/ 760020 w 1810987"/>
                <a:gd name="connsiteY1" fmla="*/ 1045028 h 1122618"/>
                <a:gd name="connsiteX2" fmla="*/ 1395350 w 1810987"/>
                <a:gd name="connsiteY2" fmla="*/ 641267 h 1122618"/>
                <a:gd name="connsiteX3" fmla="*/ 1810987 w 1810987"/>
                <a:gd name="connsiteY3" fmla="*/ 0 h 112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987" h="1122618">
                  <a:moveTo>
                    <a:pt x="0" y="1122218"/>
                  </a:moveTo>
                  <a:cubicBezTo>
                    <a:pt x="263731" y="1123702"/>
                    <a:pt x="527462" y="1125187"/>
                    <a:pt x="760020" y="1045028"/>
                  </a:cubicBezTo>
                  <a:cubicBezTo>
                    <a:pt x="992578" y="964869"/>
                    <a:pt x="1220189" y="815438"/>
                    <a:pt x="1395350" y="641267"/>
                  </a:cubicBezTo>
                  <a:cubicBezTo>
                    <a:pt x="1570511" y="467096"/>
                    <a:pt x="1690749" y="233548"/>
                    <a:pt x="1810987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08F883DA-7F5E-47FD-AD32-DB43B93CEB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0225" y="4397407"/>
              <a:ext cx="957773" cy="336265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7ADC35A2-71FC-4A5C-8C00-B99856EC2856}"/>
                    </a:ext>
                  </a:extLst>
                </p:cNvPr>
                <p:cNvSpPr txBox="1"/>
                <p:nvPr/>
              </p:nvSpPr>
              <p:spPr>
                <a:xfrm>
                  <a:off x="10634040" y="4758672"/>
                  <a:ext cx="4664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↑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7ADC35A2-71FC-4A5C-8C00-B99856EC2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4040" y="4758672"/>
                  <a:ext cx="466474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10390" r="-11688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FA6C81BF-6E4B-44C0-832F-836AE9C272D7}"/>
                    </a:ext>
                  </a:extLst>
                </p:cNvPr>
                <p:cNvSpPr txBox="1"/>
                <p:nvPr/>
              </p:nvSpPr>
              <p:spPr>
                <a:xfrm>
                  <a:off x="10542703" y="3789126"/>
                  <a:ext cx="8063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FA6C81BF-6E4B-44C0-832F-836AE9C27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703" y="3789126"/>
                  <a:ext cx="80631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015" r="-5263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箭头: 下 161">
              <a:extLst>
                <a:ext uri="{FF2B5EF4-FFF2-40B4-BE49-F238E27FC236}">
                  <a16:creationId xmlns:a16="http://schemas.microsoft.com/office/drawing/2014/main" id="{11D609F0-FE2B-4BE6-A262-DAEE64F67A4A}"/>
                </a:ext>
              </a:extLst>
            </p:cNvPr>
            <p:cNvSpPr/>
            <p:nvPr/>
          </p:nvSpPr>
          <p:spPr>
            <a:xfrm rot="10800000">
              <a:off x="10885321" y="3541928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18A644C-033C-4A3A-93FD-4BF53781F8C7}"/>
                    </a:ext>
                  </a:extLst>
                </p:cNvPr>
                <p:cNvSpPr txBox="1"/>
                <p:nvPr/>
              </p:nvSpPr>
              <p:spPr>
                <a:xfrm>
                  <a:off x="10552042" y="2971589"/>
                  <a:ext cx="78763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altLang="zh-CN" dirty="0">
                    <a:solidFill>
                      <a:schemeClr val="accent1"/>
                    </a:solidFill>
                  </a:endParaRPr>
                </a:p>
                <a:p>
                  <a:pPr algn="ctr"/>
                  <a:r>
                    <a:rPr lang="zh-CN" altLang="en-US" sz="1400" dirty="0">
                      <a:solidFill>
                        <a:schemeClr val="accent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逆时针</a:t>
                  </a: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718A644C-033C-4A3A-93FD-4BF53781F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2042" y="2971589"/>
                  <a:ext cx="787632" cy="492443"/>
                </a:xfrm>
                <a:prstGeom prst="rect">
                  <a:avLst/>
                </a:prstGeom>
                <a:blipFill>
                  <a:blip r:embed="rId32"/>
                  <a:stretch>
                    <a:fillRect b="-209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CADB18B5-E783-40F6-A3A6-61E99F925F5C}"/>
              </a:ext>
            </a:extLst>
          </p:cNvPr>
          <p:cNvGrpSpPr/>
          <p:nvPr/>
        </p:nvGrpSpPr>
        <p:grpSpPr>
          <a:xfrm>
            <a:off x="4011493" y="2942650"/>
            <a:ext cx="148449" cy="302617"/>
            <a:chOff x="5766028" y="4697044"/>
            <a:chExt cx="239891" cy="468285"/>
          </a:xfrm>
          <a:solidFill>
            <a:schemeClr val="accent5"/>
          </a:solidFill>
        </p:grpSpPr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ACF778AD-668E-4D0D-89C4-FEBAD6F68ACA}"/>
                </a:ext>
              </a:extLst>
            </p:cNvPr>
            <p:cNvSpPr/>
            <p:nvPr/>
          </p:nvSpPr>
          <p:spPr>
            <a:xfrm>
              <a:off x="5766028" y="4815362"/>
              <a:ext cx="89065" cy="23165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FAB5847D-EB92-4493-ACD7-014A248FB965}"/>
                </a:ext>
              </a:extLst>
            </p:cNvPr>
            <p:cNvSpPr/>
            <p:nvPr/>
          </p:nvSpPr>
          <p:spPr>
            <a:xfrm>
              <a:off x="5916854" y="4697044"/>
              <a:ext cx="89065" cy="468285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C57FD205-6F83-42A8-9359-95589625421D}"/>
              </a:ext>
            </a:extLst>
          </p:cNvPr>
          <p:cNvGrpSpPr/>
          <p:nvPr/>
        </p:nvGrpSpPr>
        <p:grpSpPr>
          <a:xfrm>
            <a:off x="6864330" y="2912959"/>
            <a:ext cx="148449" cy="302617"/>
            <a:chOff x="5766028" y="4697044"/>
            <a:chExt cx="239891" cy="468285"/>
          </a:xfrm>
          <a:solidFill>
            <a:schemeClr val="accent5"/>
          </a:solidFill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B29F7B2-F84D-404C-82AC-91D7B6B2EB53}"/>
                </a:ext>
              </a:extLst>
            </p:cNvPr>
            <p:cNvSpPr/>
            <p:nvPr/>
          </p:nvSpPr>
          <p:spPr>
            <a:xfrm>
              <a:off x="5766028" y="4815362"/>
              <a:ext cx="89065" cy="23165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D58EDDC-1C80-49CA-BAB5-850AD353638B}"/>
                </a:ext>
              </a:extLst>
            </p:cNvPr>
            <p:cNvSpPr/>
            <p:nvPr/>
          </p:nvSpPr>
          <p:spPr>
            <a:xfrm>
              <a:off x="5916854" y="4697044"/>
              <a:ext cx="89065" cy="468285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2C39FC7F-19C7-480F-A770-C5F73A5ACB2B}"/>
              </a:ext>
            </a:extLst>
          </p:cNvPr>
          <p:cNvGrpSpPr/>
          <p:nvPr/>
        </p:nvGrpSpPr>
        <p:grpSpPr>
          <a:xfrm rot="10800000">
            <a:off x="9543706" y="2917580"/>
            <a:ext cx="148449" cy="302617"/>
            <a:chOff x="5766028" y="4697044"/>
            <a:chExt cx="239891" cy="468285"/>
          </a:xfrm>
          <a:solidFill>
            <a:schemeClr val="accent5"/>
          </a:solidFill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62D0CAD9-B6D2-4849-94C3-95ADD5520BE2}"/>
                </a:ext>
              </a:extLst>
            </p:cNvPr>
            <p:cNvSpPr/>
            <p:nvPr/>
          </p:nvSpPr>
          <p:spPr>
            <a:xfrm>
              <a:off x="5766028" y="4815362"/>
              <a:ext cx="89065" cy="23165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08C72878-E047-423C-9EAD-76702ED7C5F5}"/>
                </a:ext>
              </a:extLst>
            </p:cNvPr>
            <p:cNvSpPr/>
            <p:nvPr/>
          </p:nvSpPr>
          <p:spPr>
            <a:xfrm>
              <a:off x="5916854" y="4697044"/>
              <a:ext cx="89065" cy="468285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D911C8D-E4DF-4BC8-A0A1-8AB7ECD727D3}"/>
              </a:ext>
            </a:extLst>
          </p:cNvPr>
          <p:cNvGrpSpPr/>
          <p:nvPr/>
        </p:nvGrpSpPr>
        <p:grpSpPr>
          <a:xfrm rot="10800000">
            <a:off x="1235112" y="2936710"/>
            <a:ext cx="148449" cy="302617"/>
            <a:chOff x="5766028" y="4697044"/>
            <a:chExt cx="239891" cy="468285"/>
          </a:xfrm>
          <a:solidFill>
            <a:schemeClr val="accent5"/>
          </a:solidFill>
        </p:grpSpPr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203DCD43-5EA2-459D-BF8D-4F36389C7EE1}"/>
                </a:ext>
              </a:extLst>
            </p:cNvPr>
            <p:cNvSpPr/>
            <p:nvPr/>
          </p:nvSpPr>
          <p:spPr>
            <a:xfrm>
              <a:off x="5766028" y="4815362"/>
              <a:ext cx="89065" cy="231651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9B0ACF04-9A46-4B23-B3F4-B36201754E20}"/>
                </a:ext>
              </a:extLst>
            </p:cNvPr>
            <p:cNvSpPr/>
            <p:nvPr/>
          </p:nvSpPr>
          <p:spPr>
            <a:xfrm>
              <a:off x="5916854" y="4697044"/>
              <a:ext cx="89065" cy="468285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A2FF29-C0C5-4DC9-9C07-E528BBECEE9A}"/>
              </a:ext>
            </a:extLst>
          </p:cNvPr>
          <p:cNvGrpSpPr/>
          <p:nvPr/>
        </p:nvGrpSpPr>
        <p:grpSpPr>
          <a:xfrm>
            <a:off x="576364" y="5503351"/>
            <a:ext cx="11039272" cy="704545"/>
            <a:chOff x="576364" y="5503351"/>
            <a:chExt cx="11039272" cy="704545"/>
          </a:xfrm>
        </p:grpSpPr>
        <p:sp>
          <p:nvSpPr>
            <p:cNvPr id="178" name="矩形: 圆角 177">
              <a:extLst>
                <a:ext uri="{FF2B5EF4-FFF2-40B4-BE49-F238E27FC236}">
                  <a16:creationId xmlns:a16="http://schemas.microsoft.com/office/drawing/2014/main" id="{F4E2ABCF-C2B2-4998-86F4-F21A5714E738}"/>
                </a:ext>
              </a:extLst>
            </p:cNvPr>
            <p:cNvSpPr/>
            <p:nvPr/>
          </p:nvSpPr>
          <p:spPr>
            <a:xfrm>
              <a:off x="576364" y="5503351"/>
              <a:ext cx="11039272" cy="7045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D2C81F-5894-420E-A8E6-0E5BA3CBC5A7}"/>
                </a:ext>
              </a:extLst>
            </p:cNvPr>
            <p:cNvSpPr txBox="1"/>
            <p:nvPr/>
          </p:nvSpPr>
          <p:spPr>
            <a:xfrm>
              <a:off x="621643" y="5594013"/>
              <a:ext cx="437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字由文艺黑" panose="00020600040101010101" pitchFamily="18" charset="-122"/>
                  <a:ea typeface="字由文艺黑" panose="00020600040101010101" pitchFamily="18" charset="-122"/>
                </a:rPr>
                <a:t>Step 1. </a:t>
              </a:r>
              <a:r>
                <a:rPr lang="zh-CN" altLang="en-US" sz="1600" dirty="0">
                  <a:latin typeface="字由文艺黑" panose="00020600040101010101" pitchFamily="18" charset="-122"/>
                  <a:ea typeface="字由文艺黑" panose="00020600040101010101" pitchFamily="18" charset="-122"/>
                </a:rPr>
                <a:t>取定正方向</a:t>
              </a:r>
              <a:endParaRPr lang="en-US" altLang="zh-CN" sz="1600" dirty="0">
                <a:latin typeface="字由文艺黑" panose="00020600040101010101" pitchFamily="18" charset="-122"/>
                <a:ea typeface="字由文艺黑" panose="00020600040101010101" pitchFamily="18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任取回路绕行正方向，根据右手螺旋定则确定通量正方向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AC5474AF-0AAB-4C16-959A-54A1FD9278A7}"/>
                    </a:ext>
                  </a:extLst>
                </p:cNvPr>
                <p:cNvSpPr txBox="1"/>
                <p:nvPr/>
              </p:nvSpPr>
              <p:spPr>
                <a:xfrm>
                  <a:off x="4432095" y="5591248"/>
                  <a:ext cx="43701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字由文艺黑" panose="00020600040101010101" pitchFamily="18" charset="-122"/>
                      <a:ea typeface="字由文艺黑" panose="00020600040101010101" pitchFamily="18" charset="-122"/>
                    </a:rPr>
                    <a:t>Step 2. </a:t>
                  </a:r>
                  <a:r>
                    <a:rPr lang="zh-CN" altLang="en-US" sz="1600" dirty="0">
                      <a:latin typeface="字由文艺黑" panose="00020600040101010101" pitchFamily="18" charset="-122"/>
                      <a:ea typeface="字由文艺黑" panose="00020600040101010101" pitchFamily="18" charset="-122"/>
                    </a:rPr>
                    <a:t>判断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zh-CN" altLang="en-US" sz="1600" dirty="0">
                      <a:latin typeface="字由文艺黑" panose="00020600040101010101" pitchFamily="18" charset="-122"/>
                      <a:ea typeface="字由文艺黑" panose="00020600040101010101" pitchFamily="18" charset="-122"/>
                    </a:rPr>
                    <a:t>方向</a:t>
                  </a:r>
                  <a:endParaRPr lang="en-US" altLang="zh-CN" sz="1600" dirty="0">
                    <a:latin typeface="字由文艺黑" panose="00020600040101010101" pitchFamily="18" charset="-122"/>
                    <a:ea typeface="字由文艺黑" panose="00020600040101010101" pitchFamily="18" charset="-122"/>
                  </a:endParaRPr>
                </a:p>
                <a:p>
                  <a:pPr algn="ctr"/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画图像，根据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a14:m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的增减判断导数的正负</a:t>
                  </a: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AC5474AF-0AAB-4C16-959A-54A1FD927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95" y="5591248"/>
                  <a:ext cx="4370120" cy="523220"/>
                </a:xfrm>
                <a:prstGeom prst="rect">
                  <a:avLst/>
                </a:prstGeom>
                <a:blipFill>
                  <a:blip r:embed="rId33"/>
                  <a:stretch>
                    <a:fillRect t="-3488" b="-81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BE52E6E4-B830-49E8-9222-5A4A9E99EA90}"/>
                </a:ext>
              </a:extLst>
            </p:cNvPr>
            <p:cNvSpPr txBox="1"/>
            <p:nvPr/>
          </p:nvSpPr>
          <p:spPr>
            <a:xfrm>
              <a:off x="8413581" y="5591248"/>
              <a:ext cx="30416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字由文艺黑" panose="00020600040101010101" pitchFamily="18" charset="-122"/>
                  <a:ea typeface="字由文艺黑" panose="00020600040101010101" pitchFamily="18" charset="-122"/>
                </a:rPr>
                <a:t>Step 3. </a:t>
              </a:r>
              <a:r>
                <a:rPr lang="zh-CN" altLang="en-US" sz="1600" dirty="0">
                  <a:latin typeface="字由文艺黑" panose="00020600040101010101" pitchFamily="18" charset="-122"/>
                  <a:ea typeface="字由文艺黑" panose="00020600040101010101" pitchFamily="18" charset="-122"/>
                </a:rPr>
                <a:t>取负号给出结论</a:t>
              </a:r>
              <a:endParaRPr lang="en-US" altLang="zh-CN" sz="1600" dirty="0">
                <a:latin typeface="字由文艺黑" panose="00020600040101010101" pitchFamily="18" charset="-122"/>
                <a:ea typeface="字由文艺黑" panose="00020600040101010101" pitchFamily="18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正号则与设定方向相同，反之相反</a:t>
              </a:r>
            </a:p>
          </p:txBody>
        </p:sp>
        <p:sp>
          <p:nvSpPr>
            <p:cNvPr id="179" name="箭头: 下 178">
              <a:extLst>
                <a:ext uri="{FF2B5EF4-FFF2-40B4-BE49-F238E27FC236}">
                  <a16:creationId xmlns:a16="http://schemas.microsoft.com/office/drawing/2014/main" id="{CEEC4CF4-57A2-4784-87C6-5AC240CBEA50}"/>
                </a:ext>
              </a:extLst>
            </p:cNvPr>
            <p:cNvSpPr/>
            <p:nvPr/>
          </p:nvSpPr>
          <p:spPr>
            <a:xfrm rot="16200000">
              <a:off x="4931225" y="5769112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箭头: 下 179">
              <a:extLst>
                <a:ext uri="{FF2B5EF4-FFF2-40B4-BE49-F238E27FC236}">
                  <a16:creationId xmlns:a16="http://schemas.microsoft.com/office/drawing/2014/main" id="{2832C489-D8AF-4CE3-81A7-B18FBE0ED1A0}"/>
                </a:ext>
              </a:extLst>
            </p:cNvPr>
            <p:cNvSpPr/>
            <p:nvPr/>
          </p:nvSpPr>
          <p:spPr>
            <a:xfrm rot="16200000">
              <a:off x="8260984" y="5769112"/>
              <a:ext cx="121075" cy="216017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62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9E0BF0-0C1F-441F-B269-D366703FAEF7}"/>
              </a:ext>
            </a:extLst>
          </p:cNvPr>
          <p:cNvGrpSpPr/>
          <p:nvPr/>
        </p:nvGrpSpPr>
        <p:grpSpPr>
          <a:xfrm>
            <a:off x="9899409" y="2572683"/>
            <a:ext cx="593843" cy="304145"/>
            <a:chOff x="9899409" y="2572683"/>
            <a:chExt cx="593843" cy="304145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C4EF904-16B3-4FD4-8E5C-2F5547E701FA}"/>
                </a:ext>
              </a:extLst>
            </p:cNvPr>
            <p:cNvCxnSpPr/>
            <p:nvPr/>
          </p:nvCxnSpPr>
          <p:spPr>
            <a:xfrm>
              <a:off x="9899409" y="2876828"/>
              <a:ext cx="59384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4B091E4C-C27A-41EA-BCD0-A0B322128436}"/>
                    </a:ext>
                  </a:extLst>
                </p:cNvPr>
                <p:cNvSpPr txBox="1"/>
                <p:nvPr/>
              </p:nvSpPr>
              <p:spPr>
                <a:xfrm>
                  <a:off x="10109820" y="2572683"/>
                  <a:ext cx="202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4B091E4C-C27A-41EA-BCD0-A0B322128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9820" y="2572683"/>
                  <a:ext cx="20287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471" r="-20588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E2F2D3FB-1295-4C48-93C3-6BA926BCBCDE}"/>
              </a:ext>
            </a:extLst>
          </p:cNvPr>
          <p:cNvSpPr/>
          <p:nvPr/>
        </p:nvSpPr>
        <p:spPr>
          <a:xfrm>
            <a:off x="10823591" y="2861955"/>
            <a:ext cx="109371" cy="1340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455022-E2E8-412A-B25F-C620530BE72B}"/>
              </a:ext>
            </a:extLst>
          </p:cNvPr>
          <p:cNvGrpSpPr/>
          <p:nvPr/>
        </p:nvGrpSpPr>
        <p:grpSpPr>
          <a:xfrm>
            <a:off x="9899408" y="3478264"/>
            <a:ext cx="1151244" cy="420803"/>
            <a:chOff x="10164714" y="3478264"/>
            <a:chExt cx="1151244" cy="420803"/>
          </a:xfrm>
        </p:grpSpPr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30E8FFCF-11EC-4F0A-ACDA-E96753E62BB1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714" y="3774526"/>
              <a:ext cx="987040" cy="0"/>
            </a:xfrm>
            <a:prstGeom prst="straightConnector1">
              <a:avLst/>
            </a:prstGeom>
            <a:ln w="9525">
              <a:solidFill>
                <a:schemeClr val="accent2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1E53533F-6050-4884-9675-2E4D4E7BC126}"/>
                    </a:ext>
                  </a:extLst>
                </p:cNvPr>
                <p:cNvSpPr txBox="1"/>
                <p:nvPr/>
              </p:nvSpPr>
              <p:spPr>
                <a:xfrm>
                  <a:off x="10963664" y="3637457"/>
                  <a:ext cx="352294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1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⨂</m:t>
                        </m:r>
                      </m:oMath>
                    </m:oMathPara>
                  </a14:m>
                  <a:endParaRPr lang="zh-CN" altLang="en-US" sz="11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1E53533F-6050-4884-9675-2E4D4E7BC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3664" y="3637457"/>
                  <a:ext cx="352294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F4113EE1-6714-411D-9115-4CD7D58BB26B}"/>
                    </a:ext>
                  </a:extLst>
                </p:cNvPr>
                <p:cNvSpPr txBox="1"/>
                <p:nvPr/>
              </p:nvSpPr>
              <p:spPr>
                <a:xfrm>
                  <a:off x="10373932" y="3478264"/>
                  <a:ext cx="1929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F4113EE1-6714-411D-9115-4CD7D58BB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3932" y="3478264"/>
                  <a:ext cx="19293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BFC2352-E771-431A-9D88-EDF9164CF68E}"/>
              </a:ext>
            </a:extLst>
          </p:cNvPr>
          <p:cNvCxnSpPr/>
          <p:nvPr/>
        </p:nvCxnSpPr>
        <p:spPr>
          <a:xfrm>
            <a:off x="9900777" y="2116899"/>
            <a:ext cx="0" cy="31816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：如图的长直导线通有变化的电流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𝑘𝑡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为常数），各几何尺寸如图，求矩形线框中的感应电动势。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1913473"/>
                <a:ext cx="8944856" cy="312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解：无限长直导线在距离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为的点处产生的场强为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（方向垂直于纸面向内，用“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回路绕行方向以顺时针方向为正，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则对于距离导线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处，宽度为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的矩形面元，其磁通量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则矩形导线框中的磁通量为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𝐼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𝑥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则电动势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𝜋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𝑑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+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·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𝑘𝑡</m:t>
                            </m:r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𝑘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负号表示方向为逆时针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1913473"/>
                <a:ext cx="8944856" cy="3123227"/>
              </a:xfrm>
              <a:prstGeom prst="rect">
                <a:avLst/>
              </a:prstGeom>
              <a:blipFill>
                <a:blip r:embed="rId7"/>
                <a:stretch>
                  <a:fillRect l="-341" r="-1431" b="-1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697542" y="1527441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B384920-58A0-984D-EE4F-A972C28C2178}"/>
              </a:ext>
            </a:extLst>
          </p:cNvPr>
          <p:cNvGrpSpPr/>
          <p:nvPr/>
        </p:nvGrpSpPr>
        <p:grpSpPr>
          <a:xfrm>
            <a:off x="9814845" y="2045338"/>
            <a:ext cx="573343" cy="565702"/>
            <a:chOff x="8578686" y="3255022"/>
            <a:chExt cx="573343" cy="565702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9CC269D-9894-75A6-DE81-6A329B835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18" y="3415379"/>
              <a:ext cx="0" cy="40534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517E44B-F7DB-AC95-F60D-CF2D7DC9E719}"/>
                    </a:ext>
                  </a:extLst>
                </p:cNvPr>
                <p:cNvSpPr txBox="1"/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517E44B-F7DB-AC95-F60D-CF2D7DC9E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8501083B-7601-4B27-A992-16CDD6F7CDB1}"/>
              </a:ext>
            </a:extLst>
          </p:cNvPr>
          <p:cNvSpPr txBox="1"/>
          <p:nvPr/>
        </p:nvSpPr>
        <p:spPr>
          <a:xfrm>
            <a:off x="507459" y="496110"/>
            <a:ext cx="38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EA31198-4083-48C1-9122-2156F8820B72}"/>
              </a:ext>
            </a:extLst>
          </p:cNvPr>
          <p:cNvSpPr txBox="1"/>
          <p:nvPr/>
        </p:nvSpPr>
        <p:spPr>
          <a:xfrm>
            <a:off x="4370120" y="775742"/>
            <a:ext cx="155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电动势的计算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FE71854-9F31-48EA-AF0B-550BAC01EA83}"/>
              </a:ext>
            </a:extLst>
          </p:cNvPr>
          <p:cNvGrpSpPr/>
          <p:nvPr/>
        </p:nvGrpSpPr>
        <p:grpSpPr>
          <a:xfrm>
            <a:off x="9813477" y="4677101"/>
            <a:ext cx="573343" cy="565702"/>
            <a:chOff x="8578686" y="3255022"/>
            <a:chExt cx="573343" cy="565702"/>
          </a:xfrm>
        </p:grpSpPr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205504A5-03A4-422E-A4B4-BA53675CD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4618" y="3415379"/>
              <a:ext cx="0" cy="40534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E466DB79-A429-45AD-8B78-30BBF7261C34}"/>
                    </a:ext>
                  </a:extLst>
                </p:cNvPr>
                <p:cNvSpPr txBox="1"/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E466DB79-A429-45AD-8B78-30BBF7261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130B643C-5984-4A00-A9F8-FC319F8ECB5E}"/>
              </a:ext>
            </a:extLst>
          </p:cNvPr>
          <p:cNvSpPr/>
          <p:nvPr/>
        </p:nvSpPr>
        <p:spPr>
          <a:xfrm>
            <a:off x="10493252" y="2858038"/>
            <a:ext cx="857078" cy="13402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CC618D-E52A-4589-AA73-7B1401DA6BC5}"/>
                  </a:ext>
                </a:extLst>
              </p:cNvPr>
              <p:cNvSpPr txBox="1"/>
              <p:nvPr/>
            </p:nvSpPr>
            <p:spPr>
              <a:xfrm>
                <a:off x="10823591" y="2572683"/>
                <a:ext cx="196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CC618D-E52A-4589-AA73-7B1401DA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3591" y="2572683"/>
                <a:ext cx="196399" cy="276999"/>
              </a:xfrm>
              <a:prstGeom prst="rect">
                <a:avLst/>
              </a:prstGeom>
              <a:blipFill>
                <a:blip r:embed="rId13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65F3E3F-27FB-4B26-907D-51E8C82DA6ED}"/>
                  </a:ext>
                </a:extLst>
              </p:cNvPr>
              <p:cNvSpPr txBox="1"/>
              <p:nvPr/>
            </p:nvSpPr>
            <p:spPr>
              <a:xfrm>
                <a:off x="11419237" y="3389680"/>
                <a:ext cx="196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65F3E3F-27FB-4B26-907D-51E8C82D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9237" y="3389680"/>
                <a:ext cx="196399" cy="276999"/>
              </a:xfrm>
              <a:prstGeom prst="rect">
                <a:avLst/>
              </a:prstGeom>
              <a:blipFill>
                <a:blip r:embed="rId14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A8A9121-5054-40E2-9E97-80AC076C6BDD}"/>
                  </a:ext>
                </a:extLst>
              </p:cNvPr>
              <p:cNvSpPr txBox="1"/>
              <p:nvPr/>
            </p:nvSpPr>
            <p:spPr>
              <a:xfrm>
                <a:off x="10729529" y="4224839"/>
                <a:ext cx="2899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A8A9121-5054-40E2-9E97-80AC076C6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529" y="4224839"/>
                <a:ext cx="289951" cy="246221"/>
              </a:xfrm>
              <a:prstGeom prst="rect">
                <a:avLst/>
              </a:prstGeom>
              <a:blipFill>
                <a:blip r:embed="rId16"/>
                <a:stretch>
                  <a:fillRect l="-14583" r="-4167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A2B5FC57-6826-4F88-9E88-E9F32F5183A7}"/>
              </a:ext>
            </a:extLst>
          </p:cNvPr>
          <p:cNvGrpSpPr/>
          <p:nvPr/>
        </p:nvGrpSpPr>
        <p:grpSpPr>
          <a:xfrm>
            <a:off x="10206399" y="3826251"/>
            <a:ext cx="850582" cy="884012"/>
            <a:chOff x="10196330" y="3825187"/>
            <a:chExt cx="850582" cy="884012"/>
          </a:xfrm>
        </p:grpSpPr>
        <p:sp>
          <p:nvSpPr>
            <p:cNvPr id="106" name="弧形 105">
              <a:extLst>
                <a:ext uri="{FF2B5EF4-FFF2-40B4-BE49-F238E27FC236}">
                  <a16:creationId xmlns:a16="http://schemas.microsoft.com/office/drawing/2014/main" id="{31C97784-7FB5-497C-91C5-48BB0C873018}"/>
                </a:ext>
              </a:extLst>
            </p:cNvPr>
            <p:cNvSpPr/>
            <p:nvPr/>
          </p:nvSpPr>
          <p:spPr>
            <a:xfrm>
              <a:off x="10196330" y="3825187"/>
              <a:ext cx="777834" cy="791679"/>
            </a:xfrm>
            <a:prstGeom prst="arc">
              <a:avLst>
                <a:gd name="adj1" fmla="val 6044077"/>
                <a:gd name="adj2" fmla="val 10780806"/>
              </a:avLst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EF7FEB1-3A4E-4B4E-9C0F-538C94E4DCF5}"/>
                </a:ext>
              </a:extLst>
            </p:cNvPr>
            <p:cNvSpPr txBox="1"/>
            <p:nvPr/>
          </p:nvSpPr>
          <p:spPr>
            <a:xfrm>
              <a:off x="10585247" y="4524533"/>
              <a:ext cx="4616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正方向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41ADDB3D-F5A6-4C32-93AD-77AB3B16C21E}"/>
                  </a:ext>
                </a:extLst>
              </p:cNvPr>
              <p:cNvSpPr txBox="1"/>
              <p:nvPr/>
            </p:nvSpPr>
            <p:spPr>
              <a:xfrm>
                <a:off x="507460" y="5363137"/>
                <a:ext cx="109477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，这种因为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随时间变化而引起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变化，所产生的电动势，称作感生电动势。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41ADDB3D-F5A6-4C32-93AD-77AB3B16C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5363137"/>
                <a:ext cx="10947740" cy="430887"/>
              </a:xfrm>
              <a:prstGeom prst="rect">
                <a:avLst/>
              </a:prstGeom>
              <a:blipFill>
                <a:blip r:embed="rId17"/>
                <a:stretch>
                  <a:fillRect l="-278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132" grpId="0" uiExpand="1" build="p"/>
      <p:bldP spid="5" grpId="0" animBg="1"/>
      <p:bldP spid="6" grpId="0"/>
      <p:bldP spid="97" grpId="0"/>
      <p:bldP spid="105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3/4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圆弧导线置于匀强磁场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中，导线平面与磁场方向垂直。当导线沿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𝑎𝑂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的角平分线以速度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向右运动时，求感应电动势大小。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3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65467"/>
                <a:ext cx="8944856" cy="2141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解：此导线框非闭合回路，可设想一辅助线，构造闭合回路来判断磁通量的变化情况。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注意，构造的辅助线应当完全包含导线框扫过的面积变化量。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容易得知，运动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时间时，闭合回路的面积变化为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ad>
                      <m:radPr>
                        <m:degHide m:val="on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ra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则磁通量的变化量为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rad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则电动势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rad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65467"/>
                <a:ext cx="8944856" cy="2141548"/>
              </a:xfrm>
              <a:prstGeom prst="rect">
                <a:avLst/>
              </a:prstGeom>
              <a:blipFill>
                <a:blip r:embed="rId4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960606" y="1558332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8501083B-7601-4B27-A992-16CDD6F7CDB1}"/>
              </a:ext>
            </a:extLst>
          </p:cNvPr>
          <p:cNvSpPr txBox="1"/>
          <p:nvPr/>
        </p:nvSpPr>
        <p:spPr>
          <a:xfrm>
            <a:off x="507459" y="496110"/>
            <a:ext cx="386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法拉第电磁感应定律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EA31198-4083-48C1-9122-2156F8820B72}"/>
              </a:ext>
            </a:extLst>
          </p:cNvPr>
          <p:cNvSpPr txBox="1"/>
          <p:nvPr/>
        </p:nvSpPr>
        <p:spPr>
          <a:xfrm>
            <a:off x="4370120" y="775742"/>
            <a:ext cx="1555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电动势的计算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3AFCF7D-FFB9-49F4-A330-21D1C3A3ACF2}"/>
              </a:ext>
            </a:extLst>
          </p:cNvPr>
          <p:cNvGrpSpPr/>
          <p:nvPr/>
        </p:nvGrpSpPr>
        <p:grpSpPr>
          <a:xfrm>
            <a:off x="9316780" y="2602903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0CC7DB-ED19-4A2F-95F2-66EE12738D30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19A66DC7-C3DF-4386-BE30-BDC57C0B8CEC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4A218366-B1B7-4A51-A32D-0C5AFBB44358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84" name="十字形 83">
                    <a:extLst>
                      <a:ext uri="{FF2B5EF4-FFF2-40B4-BE49-F238E27FC236}">
                        <a16:creationId xmlns:a16="http://schemas.microsoft.com/office/drawing/2014/main" id="{7069366A-E053-48B4-A65E-8A5C481D9F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十字形 84">
                    <a:extLst>
                      <a:ext uri="{FF2B5EF4-FFF2-40B4-BE49-F238E27FC236}">
                        <a16:creationId xmlns:a16="http://schemas.microsoft.com/office/drawing/2014/main" id="{25A4E142-EA6E-4311-AED1-F27BF554A20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十字形 85">
                    <a:extLst>
                      <a:ext uri="{FF2B5EF4-FFF2-40B4-BE49-F238E27FC236}">
                        <a16:creationId xmlns:a16="http://schemas.microsoft.com/office/drawing/2014/main" id="{8FBF8BF5-2038-4088-B6C5-6949903004F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十字形 86">
                    <a:extLst>
                      <a:ext uri="{FF2B5EF4-FFF2-40B4-BE49-F238E27FC236}">
                        <a16:creationId xmlns:a16="http://schemas.microsoft.com/office/drawing/2014/main" id="{128ACFC3-C578-4BD0-9E0D-B005DEBD77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十字形 87">
                    <a:extLst>
                      <a:ext uri="{FF2B5EF4-FFF2-40B4-BE49-F238E27FC236}">
                        <a16:creationId xmlns:a16="http://schemas.microsoft.com/office/drawing/2014/main" id="{A453C6F1-BC8B-4AEF-8EB6-930E4B5A7A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7C63F415-5F36-4EB2-8F68-4BCED52CE894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8" name="十字形 77">
                    <a:extLst>
                      <a:ext uri="{FF2B5EF4-FFF2-40B4-BE49-F238E27FC236}">
                        <a16:creationId xmlns:a16="http://schemas.microsoft.com/office/drawing/2014/main" id="{9E2F0391-13C7-4B18-828E-E594AB3FB13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十字形 78">
                    <a:extLst>
                      <a:ext uri="{FF2B5EF4-FFF2-40B4-BE49-F238E27FC236}">
                        <a16:creationId xmlns:a16="http://schemas.microsoft.com/office/drawing/2014/main" id="{7041B0C9-E39D-49DF-B0DB-A16D4477FA5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十字形 79">
                    <a:extLst>
                      <a:ext uri="{FF2B5EF4-FFF2-40B4-BE49-F238E27FC236}">
                        <a16:creationId xmlns:a16="http://schemas.microsoft.com/office/drawing/2014/main" id="{602DE198-C32F-4363-985B-7AD0AC683AD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十字形 81">
                    <a:extLst>
                      <a:ext uri="{FF2B5EF4-FFF2-40B4-BE49-F238E27FC236}">
                        <a16:creationId xmlns:a16="http://schemas.microsoft.com/office/drawing/2014/main" id="{A7325827-7D4E-4310-AB32-37947F17873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十字形 82">
                    <a:extLst>
                      <a:ext uri="{FF2B5EF4-FFF2-40B4-BE49-F238E27FC236}">
                        <a16:creationId xmlns:a16="http://schemas.microsoft.com/office/drawing/2014/main" id="{E5141183-1FB1-425C-B75E-221565957EF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C5D09CAB-A8E8-4DCE-A717-BD01450381A0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3" name="十字形 72">
                    <a:extLst>
                      <a:ext uri="{FF2B5EF4-FFF2-40B4-BE49-F238E27FC236}">
                        <a16:creationId xmlns:a16="http://schemas.microsoft.com/office/drawing/2014/main" id="{DD4135A0-B89C-4CCC-B413-C7B8846141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十字形 73">
                    <a:extLst>
                      <a:ext uri="{FF2B5EF4-FFF2-40B4-BE49-F238E27FC236}">
                        <a16:creationId xmlns:a16="http://schemas.microsoft.com/office/drawing/2014/main" id="{206D505A-ACC0-432D-9E41-1702616B26C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十字形 74">
                    <a:extLst>
                      <a:ext uri="{FF2B5EF4-FFF2-40B4-BE49-F238E27FC236}">
                        <a16:creationId xmlns:a16="http://schemas.microsoft.com/office/drawing/2014/main" id="{3716299A-1122-4E54-9636-3E691804520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十字形 75">
                    <a:extLst>
                      <a:ext uri="{FF2B5EF4-FFF2-40B4-BE49-F238E27FC236}">
                        <a16:creationId xmlns:a16="http://schemas.microsoft.com/office/drawing/2014/main" id="{104E2472-ED61-4730-85D9-1649B6CE5E2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十字形 76">
                    <a:extLst>
                      <a:ext uri="{FF2B5EF4-FFF2-40B4-BE49-F238E27FC236}">
                        <a16:creationId xmlns:a16="http://schemas.microsoft.com/office/drawing/2014/main" id="{5F2B3E3B-7D16-4BBF-8D80-DDFB83F52E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960EAF2A-B7F8-4E9B-A885-1BBF3074F044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67BC626-2276-4C8B-8732-5449455FFB80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64" name="十字形 63">
                    <a:extLst>
                      <a:ext uri="{FF2B5EF4-FFF2-40B4-BE49-F238E27FC236}">
                        <a16:creationId xmlns:a16="http://schemas.microsoft.com/office/drawing/2014/main" id="{C7FB9CB6-C533-4185-86B6-EB63DDF178D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十字形 64">
                    <a:extLst>
                      <a:ext uri="{FF2B5EF4-FFF2-40B4-BE49-F238E27FC236}">
                        <a16:creationId xmlns:a16="http://schemas.microsoft.com/office/drawing/2014/main" id="{85F6C8C2-778A-43C9-ABA9-51A62958017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十字形 65">
                    <a:extLst>
                      <a:ext uri="{FF2B5EF4-FFF2-40B4-BE49-F238E27FC236}">
                        <a16:creationId xmlns:a16="http://schemas.microsoft.com/office/drawing/2014/main" id="{87F450D1-7FC0-4113-9324-F93A4EDBDB4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十字形 67">
                    <a:extLst>
                      <a:ext uri="{FF2B5EF4-FFF2-40B4-BE49-F238E27FC236}">
                        <a16:creationId xmlns:a16="http://schemas.microsoft.com/office/drawing/2014/main" id="{97A8D063-C8D9-48D4-B81D-CDDECA92522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十字形 68">
                    <a:extLst>
                      <a:ext uri="{FF2B5EF4-FFF2-40B4-BE49-F238E27FC236}">
                        <a16:creationId xmlns:a16="http://schemas.microsoft.com/office/drawing/2014/main" id="{1C442953-A897-466C-941C-DB13FFD0E5A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3EF4979B-06F6-49DD-8B40-D72F81C24AB2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9" name="十字形 58">
                    <a:extLst>
                      <a:ext uri="{FF2B5EF4-FFF2-40B4-BE49-F238E27FC236}">
                        <a16:creationId xmlns:a16="http://schemas.microsoft.com/office/drawing/2014/main" id="{F79B8604-A845-4379-95B9-4C96A47DCD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十字形 59">
                    <a:extLst>
                      <a:ext uri="{FF2B5EF4-FFF2-40B4-BE49-F238E27FC236}">
                        <a16:creationId xmlns:a16="http://schemas.microsoft.com/office/drawing/2014/main" id="{A702FA9A-9F56-4376-88D9-57E9CC481B4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十字形 60">
                    <a:extLst>
                      <a:ext uri="{FF2B5EF4-FFF2-40B4-BE49-F238E27FC236}">
                        <a16:creationId xmlns:a16="http://schemas.microsoft.com/office/drawing/2014/main" id="{22949DA9-1394-49A4-9867-3D425C4BB4E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十字形 61">
                    <a:extLst>
                      <a:ext uri="{FF2B5EF4-FFF2-40B4-BE49-F238E27FC236}">
                        <a16:creationId xmlns:a16="http://schemas.microsoft.com/office/drawing/2014/main" id="{54F22267-E247-402A-B847-6DA8969B698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十字形 62">
                    <a:extLst>
                      <a:ext uri="{FF2B5EF4-FFF2-40B4-BE49-F238E27FC236}">
                        <a16:creationId xmlns:a16="http://schemas.microsoft.com/office/drawing/2014/main" id="{D820A5A1-294A-47A6-B86C-6EF63612084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453C7402-23C2-4489-A691-7D1E2C4EA7DC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4" name="十字形 53">
                    <a:extLst>
                      <a:ext uri="{FF2B5EF4-FFF2-40B4-BE49-F238E27FC236}">
                        <a16:creationId xmlns:a16="http://schemas.microsoft.com/office/drawing/2014/main" id="{0116C527-27A3-419F-9660-08DEF2669D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十字形 54">
                    <a:extLst>
                      <a:ext uri="{FF2B5EF4-FFF2-40B4-BE49-F238E27FC236}">
                        <a16:creationId xmlns:a16="http://schemas.microsoft.com/office/drawing/2014/main" id="{B9B1AD04-D724-4FF0-9915-7A0285E6888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十字形 55">
                    <a:extLst>
                      <a:ext uri="{FF2B5EF4-FFF2-40B4-BE49-F238E27FC236}">
                        <a16:creationId xmlns:a16="http://schemas.microsoft.com/office/drawing/2014/main" id="{0843073E-3549-4CD7-B212-E68BEB60887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十字形 56">
                    <a:extLst>
                      <a:ext uri="{FF2B5EF4-FFF2-40B4-BE49-F238E27FC236}">
                        <a16:creationId xmlns:a16="http://schemas.microsoft.com/office/drawing/2014/main" id="{3A7CCBC9-0BBD-4B6C-8195-5AA7988A168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十字形 57">
                    <a:extLst>
                      <a:ext uri="{FF2B5EF4-FFF2-40B4-BE49-F238E27FC236}">
                        <a16:creationId xmlns:a16="http://schemas.microsoft.com/office/drawing/2014/main" id="{B9844298-DF28-400D-B24C-C3E0EEB57B1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7C8E756F-6269-445C-995C-BA9A0088B650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十字形 40">
              <a:extLst>
                <a:ext uri="{FF2B5EF4-FFF2-40B4-BE49-F238E27FC236}">
                  <a16:creationId xmlns:a16="http://schemas.microsoft.com/office/drawing/2014/main" id="{570F82E4-A07A-4087-9C82-DCFC18544034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337F0056-0D1F-4D20-8B02-EB145F9A6BBE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773F6545-27FA-4BDA-9C36-EFA3E94A2062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十字形 43">
              <a:extLst>
                <a:ext uri="{FF2B5EF4-FFF2-40B4-BE49-F238E27FC236}">
                  <a16:creationId xmlns:a16="http://schemas.microsoft.com/office/drawing/2014/main" id="{80413CC4-65EB-46BB-8818-90444B1243C8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3F440F4C-9F78-4EEF-95D8-A6A7EE63EB50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/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𝑩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blipFill>
                <a:blip r:embed="rId11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59A8FC48-C63D-4E52-A18E-2070188FA394}"/>
              </a:ext>
            </a:extLst>
          </p:cNvPr>
          <p:cNvGrpSpPr/>
          <p:nvPr/>
        </p:nvGrpSpPr>
        <p:grpSpPr>
          <a:xfrm>
            <a:off x="9495241" y="2916539"/>
            <a:ext cx="1256440" cy="1127805"/>
            <a:chOff x="9495241" y="3202029"/>
            <a:chExt cx="1256440" cy="1127805"/>
          </a:xfrm>
        </p:grpSpPr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2F4D1B16-248C-4EC3-9FE1-EB378BCCEA17}"/>
                </a:ext>
              </a:extLst>
            </p:cNvPr>
            <p:cNvSpPr/>
            <p:nvPr/>
          </p:nvSpPr>
          <p:spPr>
            <a:xfrm rot="18900000">
              <a:off x="9495241" y="3202029"/>
              <a:ext cx="1127805" cy="1127805"/>
            </a:xfrm>
            <a:prstGeom prst="arc">
              <a:avLst>
                <a:gd name="adj1" fmla="val 5382765"/>
                <a:gd name="adj2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99B861D0-1A3D-4519-9F43-057E13C2D878}"/>
                </a:ext>
              </a:extLst>
            </p:cNvPr>
            <p:cNvSpPr/>
            <p:nvPr/>
          </p:nvSpPr>
          <p:spPr>
            <a:xfrm rot="2700000">
              <a:off x="10169318" y="3480149"/>
              <a:ext cx="582363" cy="582363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6710EC9-DF48-4331-B51E-514B9184E62E}"/>
              </a:ext>
            </a:extLst>
          </p:cNvPr>
          <p:cNvSpPr/>
          <p:nvPr/>
        </p:nvSpPr>
        <p:spPr>
          <a:xfrm>
            <a:off x="9138062" y="2789536"/>
            <a:ext cx="2190994" cy="31207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1A681E6-1BB0-443C-BDC8-B393903C3BD9}"/>
              </a:ext>
            </a:extLst>
          </p:cNvPr>
          <p:cNvSpPr/>
          <p:nvPr/>
        </p:nvSpPr>
        <p:spPr>
          <a:xfrm>
            <a:off x="9138062" y="3862157"/>
            <a:ext cx="2190994" cy="31207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FAE31F8-A938-4327-A763-89D2042C5D7A}"/>
              </a:ext>
            </a:extLst>
          </p:cNvPr>
          <p:cNvSpPr/>
          <p:nvPr/>
        </p:nvSpPr>
        <p:spPr>
          <a:xfrm>
            <a:off x="10469567" y="3099320"/>
            <a:ext cx="859489" cy="760548"/>
          </a:xfrm>
          <a:custGeom>
            <a:avLst/>
            <a:gdLst>
              <a:gd name="connsiteX0" fmla="*/ 0 w 859489"/>
              <a:gd name="connsiteY0" fmla="*/ 0 h 760548"/>
              <a:gd name="connsiteX1" fmla="*/ 859489 w 859489"/>
              <a:gd name="connsiteY1" fmla="*/ 0 h 760548"/>
              <a:gd name="connsiteX2" fmla="*/ 859489 w 859489"/>
              <a:gd name="connsiteY2" fmla="*/ 760548 h 760548"/>
              <a:gd name="connsiteX3" fmla="*/ 0 w 859489"/>
              <a:gd name="connsiteY3" fmla="*/ 760548 h 760548"/>
              <a:gd name="connsiteX4" fmla="*/ 0 w 859489"/>
              <a:gd name="connsiteY4" fmla="*/ 0 h 760548"/>
              <a:gd name="connsiteX0" fmla="*/ 0 w 859489"/>
              <a:gd name="connsiteY0" fmla="*/ 0 h 760548"/>
              <a:gd name="connsiteX1" fmla="*/ 859489 w 859489"/>
              <a:gd name="connsiteY1" fmla="*/ 0 h 760548"/>
              <a:gd name="connsiteX2" fmla="*/ 859489 w 859489"/>
              <a:gd name="connsiteY2" fmla="*/ 760548 h 760548"/>
              <a:gd name="connsiteX3" fmla="*/ 0 w 859489"/>
              <a:gd name="connsiteY3" fmla="*/ 760548 h 760548"/>
              <a:gd name="connsiteX4" fmla="*/ 91440 w 859489"/>
              <a:gd name="connsiteY4" fmla="*/ 91440 h 760548"/>
              <a:gd name="connsiteX0" fmla="*/ 0 w 859489"/>
              <a:gd name="connsiteY0" fmla="*/ 0 h 760548"/>
              <a:gd name="connsiteX1" fmla="*/ 859489 w 859489"/>
              <a:gd name="connsiteY1" fmla="*/ 0 h 760548"/>
              <a:gd name="connsiteX2" fmla="*/ 859489 w 859489"/>
              <a:gd name="connsiteY2" fmla="*/ 760548 h 760548"/>
              <a:gd name="connsiteX3" fmla="*/ 0 w 859489"/>
              <a:gd name="connsiteY3" fmla="*/ 760548 h 76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489" h="760548">
                <a:moveTo>
                  <a:pt x="0" y="0"/>
                </a:moveTo>
                <a:lnTo>
                  <a:pt x="859489" y="0"/>
                </a:lnTo>
                <a:lnTo>
                  <a:pt x="859489" y="760548"/>
                </a:lnTo>
                <a:lnTo>
                  <a:pt x="0" y="760548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CF2D2FD-799C-4AC8-B253-05A304F93211}"/>
              </a:ext>
            </a:extLst>
          </p:cNvPr>
          <p:cNvSpPr/>
          <p:nvPr/>
        </p:nvSpPr>
        <p:spPr>
          <a:xfrm>
            <a:off x="10469567" y="3096613"/>
            <a:ext cx="214893" cy="760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527002D-F9C9-49C8-A820-8A07C789CECD}"/>
              </a:ext>
            </a:extLst>
          </p:cNvPr>
          <p:cNvGrpSpPr/>
          <p:nvPr/>
        </p:nvGrpSpPr>
        <p:grpSpPr>
          <a:xfrm>
            <a:off x="9256059" y="2840057"/>
            <a:ext cx="1569895" cy="1343007"/>
            <a:chOff x="9256059" y="3125547"/>
            <a:chExt cx="1569895" cy="134300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08D647F-2B1E-48C7-AFE3-3A25934B3CBA}"/>
                </a:ext>
              </a:extLst>
            </p:cNvPr>
            <p:cNvGrpSpPr/>
            <p:nvPr/>
          </p:nvGrpSpPr>
          <p:grpSpPr>
            <a:xfrm>
              <a:off x="9256059" y="3125547"/>
              <a:ext cx="1569895" cy="1343007"/>
              <a:chOff x="7213022" y="5110415"/>
              <a:chExt cx="1569895" cy="1343007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D237FA4-F264-47BC-AA91-17A6B8BB1CAB}"/>
                  </a:ext>
                </a:extLst>
              </p:cNvPr>
              <p:cNvGrpSpPr/>
              <p:nvPr/>
            </p:nvGrpSpPr>
            <p:grpSpPr>
              <a:xfrm>
                <a:off x="7457616" y="5186896"/>
                <a:ext cx="1127805" cy="1127805"/>
                <a:chOff x="7457616" y="5186896"/>
                <a:chExt cx="1127805" cy="1127805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1F8B495B-A39B-41CD-92B9-4D7A74FC9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7328" y="5348399"/>
                  <a:ext cx="406199" cy="4061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6C7DC9A1-B845-42FD-9A76-4A506CE03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7328" y="5752255"/>
                  <a:ext cx="406199" cy="4061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弧形 6">
                  <a:extLst>
                    <a:ext uri="{FF2B5EF4-FFF2-40B4-BE49-F238E27FC236}">
                      <a16:creationId xmlns:a16="http://schemas.microsoft.com/office/drawing/2014/main" id="{A4D9570C-74F8-47DC-BE77-158B09EE4CB6}"/>
                    </a:ext>
                  </a:extLst>
                </p:cNvPr>
                <p:cNvSpPr/>
                <p:nvPr/>
              </p:nvSpPr>
              <p:spPr>
                <a:xfrm rot="18900000">
                  <a:off x="7457616" y="5186896"/>
                  <a:ext cx="1127805" cy="1127805"/>
                </a:xfrm>
                <a:prstGeom prst="arc">
                  <a:avLst>
                    <a:gd name="adj1" fmla="val 5382765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4B0A616-F101-4EA8-97AC-2BB39D317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734640" y="5574790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4B0A616-F101-4EA8-97AC-2BB39D317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4640" y="5574790"/>
                    <a:ext cx="37555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075111D1-4B4D-4932-B32C-C78F1284111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360" y="6074575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075111D1-4B4D-4932-B32C-C78F12841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360" y="6074575"/>
                    <a:ext cx="37555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3B940744-B559-450B-A8DC-5E149762454F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023" y="5121658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3B940744-B559-450B-A8DC-5E1497624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3023" y="5121658"/>
                    <a:ext cx="37555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AEFD4A0-1E4D-438A-B104-81839B1368F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022" y="6084090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AEFD4A0-1E4D-438A-B104-81839B136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3022" y="6084090"/>
                    <a:ext cx="37555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541AD8D1-B3B0-46A6-BE29-BA0D27F1CBB2}"/>
                      </a:ext>
                    </a:extLst>
                  </p:cNvPr>
                  <p:cNvSpPr txBox="1"/>
                  <p:nvPr/>
                </p:nvSpPr>
                <p:spPr>
                  <a:xfrm>
                    <a:off x="8400026" y="5110415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541AD8D1-B3B0-46A6-BE29-BA0D27F1CB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026" y="5110415"/>
                    <a:ext cx="37555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6DD3F8B-4DF9-4213-8734-E29212548C33}"/>
                    </a:ext>
                  </a:extLst>
                </p:cNvPr>
                <p:cNvSpPr txBox="1"/>
                <p:nvPr/>
              </p:nvSpPr>
              <p:spPr>
                <a:xfrm>
                  <a:off x="9890201" y="3850705"/>
                  <a:ext cx="523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6DD3F8B-4DF9-4213-8734-E29212548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201" y="3850705"/>
                  <a:ext cx="52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A95E3E5-33B2-4A75-B8DD-6AA20F99987D}"/>
              </a:ext>
            </a:extLst>
          </p:cNvPr>
          <p:cNvGrpSpPr/>
          <p:nvPr/>
        </p:nvGrpSpPr>
        <p:grpSpPr>
          <a:xfrm>
            <a:off x="9798102" y="2193329"/>
            <a:ext cx="847425" cy="369332"/>
            <a:chOff x="9798102" y="4364627"/>
            <a:chExt cx="847425" cy="369332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87C7DEB-32F9-4C1D-AB21-C9D83C13A3B7}"/>
                </a:ext>
              </a:extLst>
            </p:cNvPr>
            <p:cNvCxnSpPr>
              <a:cxnSpLocks/>
            </p:cNvCxnSpPr>
            <p:nvPr/>
          </p:nvCxnSpPr>
          <p:spPr>
            <a:xfrm>
              <a:off x="9798102" y="4546831"/>
              <a:ext cx="5245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/>
                <p:nvPr/>
              </p:nvSpPr>
              <p:spPr>
                <a:xfrm>
                  <a:off x="10269970" y="4364627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970" y="4364627"/>
                  <a:ext cx="37555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430179B3-C172-4F56-9B17-48FC65DF8077}"/>
                  </a:ext>
                </a:extLst>
              </p:cNvPr>
              <p:cNvSpPr txBox="1"/>
              <p:nvPr/>
            </p:nvSpPr>
            <p:spPr>
              <a:xfrm>
                <a:off x="507460" y="4952210"/>
                <a:ext cx="109477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，这种因为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随时间变化而引起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变化，所产生的电动势，称作动生电动势。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430179B3-C172-4F56-9B17-48FC65DF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952210"/>
                <a:ext cx="10947740" cy="430887"/>
              </a:xfrm>
              <a:prstGeom prst="rect">
                <a:avLst/>
              </a:prstGeom>
              <a:blipFill>
                <a:blip r:embed="rId19"/>
                <a:stretch>
                  <a:fillRect l="-278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0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875 2.96296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875 2.96296E-6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875 2.96296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1836 2.59259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89" grpId="0"/>
      <p:bldP spid="26" grpId="0" animBg="1"/>
      <p:bldP spid="26" grpId="1" animBg="1"/>
      <p:bldP spid="108" grpId="0" animBg="1"/>
      <p:bldP spid="108" grpId="1" animBg="1"/>
      <p:bldP spid="109" grpId="0" animBg="1"/>
      <p:bldP spid="27" grpId="0" animBg="1"/>
      <p:bldP spid="27" grpId="1" animBg="1"/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动生电动势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当回路面积发生变化时，磁通量发生变化，由此产生的电动势称为动生电动势。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但是从上例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1.2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中我们也看到，用回路面积衡量它有时并不容易。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形象地说，动生电动势就是“导体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切割磁感线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”产生的电动势。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923432-1AE5-4C25-94B5-F95FBDA8C80A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动生电动势的产生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462A137-396B-431D-ABBD-BBEECB6C951D}"/>
              </a:ext>
            </a:extLst>
          </p:cNvPr>
          <p:cNvGrpSpPr/>
          <p:nvPr/>
        </p:nvGrpSpPr>
        <p:grpSpPr>
          <a:xfrm>
            <a:off x="11086059" y="1555210"/>
            <a:ext cx="529577" cy="967631"/>
            <a:chOff x="7090732" y="2100080"/>
            <a:chExt cx="529577" cy="967631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11F48024-CAD8-46FD-B1AA-57C16351D363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75" name="平行四边形 74">
                <a:extLst>
                  <a:ext uri="{FF2B5EF4-FFF2-40B4-BE49-F238E27FC236}">
                    <a16:creationId xmlns:a16="http://schemas.microsoft.com/office/drawing/2014/main" id="{25C4CA92-E369-4F27-9816-458D2FE268D4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FA53BE04-0A0F-43E9-9216-321E74147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23EE96BE-B9B2-480B-BE5B-C2302A0F8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3B7A7FDF-4550-4D9B-910B-7ECCD41D08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DE4C30C4-79D8-4319-8B1E-1181F79F2550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54CC568-6203-79C4-6623-9AFE91B2FA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000" r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>
                    <a:extLst>
                      <a:ext uri="{FF2B5EF4-FFF2-40B4-BE49-F238E27FC236}">
                        <a16:creationId xmlns:a16="http://schemas.microsoft.com/office/drawing/2014/main" id="{1929ADE5-A6C6-4AF5-96D1-A73626745CA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6D9BDD0-6238-BC22-AA45-3FA4FDB78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4000" r="-24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ECB11C5B-F3C8-425F-9394-F5450C32A1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EAC0811-4AE2-612F-461D-11E4A2124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182"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F3B153D-0047-4AC1-8D95-6FC35436549F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022C252-F1B6-ACFB-A76A-3972BFC33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82368F5-CA33-4C83-8E42-23522E1A0EAF}"/>
              </a:ext>
            </a:extLst>
          </p:cNvPr>
          <p:cNvGrpSpPr/>
          <p:nvPr/>
        </p:nvGrpSpPr>
        <p:grpSpPr>
          <a:xfrm>
            <a:off x="7742597" y="2990173"/>
            <a:ext cx="3873039" cy="1727676"/>
            <a:chOff x="7572359" y="2990173"/>
            <a:chExt cx="3873039" cy="1727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3440EC23-33BA-4F85-AA03-8BE3578A1541}"/>
                    </a:ext>
                  </a:extLst>
                </p:cNvPr>
                <p:cNvSpPr txBox="1"/>
                <p:nvPr/>
              </p:nvSpPr>
              <p:spPr>
                <a:xfrm>
                  <a:off x="11098836" y="4348517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CF5FE257-240A-AC4D-C14B-71AA5EAE2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8836" y="4348517"/>
                  <a:ext cx="34656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35E23E6-9732-4F33-BC00-255AB092C434}"/>
                </a:ext>
              </a:extLst>
            </p:cNvPr>
            <p:cNvCxnSpPr>
              <a:cxnSpLocks/>
            </p:cNvCxnSpPr>
            <p:nvPr/>
          </p:nvCxnSpPr>
          <p:spPr>
            <a:xfrm>
              <a:off x="7572359" y="2990173"/>
              <a:ext cx="3653012" cy="1317580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8" name="平行四边形 127">
            <a:extLst>
              <a:ext uri="{FF2B5EF4-FFF2-40B4-BE49-F238E27FC236}">
                <a16:creationId xmlns:a16="http://schemas.microsoft.com/office/drawing/2014/main" id="{E37D4E2B-13BA-48D6-BE68-96225A66349A}"/>
              </a:ext>
            </a:extLst>
          </p:cNvPr>
          <p:cNvSpPr/>
          <p:nvPr/>
        </p:nvSpPr>
        <p:spPr>
          <a:xfrm rot="5400000">
            <a:off x="7175539" y="2654398"/>
            <a:ext cx="2187811" cy="936028"/>
          </a:xfrm>
          <a:prstGeom prst="parallelogram">
            <a:avLst>
              <a:gd name="adj" fmla="val 37531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E2425BF-2008-4B04-BBC8-AE0D63862F12}"/>
              </a:ext>
            </a:extLst>
          </p:cNvPr>
          <p:cNvCxnSpPr>
            <a:cxnSpLocks/>
          </p:cNvCxnSpPr>
          <p:nvPr/>
        </p:nvCxnSpPr>
        <p:spPr>
          <a:xfrm flipV="1">
            <a:off x="8129652" y="2234188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B462FB38-4A10-47CC-B80C-21BD67652EFE}"/>
              </a:ext>
            </a:extLst>
          </p:cNvPr>
          <p:cNvCxnSpPr>
            <a:cxnSpLocks/>
          </p:cNvCxnSpPr>
          <p:nvPr/>
        </p:nvCxnSpPr>
        <p:spPr>
          <a:xfrm flipV="1">
            <a:off x="8492509" y="2383354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923FA04-C4A7-4CCF-B99A-366BF0BA74E1}"/>
              </a:ext>
            </a:extLst>
          </p:cNvPr>
          <p:cNvGrpSpPr/>
          <p:nvPr/>
        </p:nvGrpSpPr>
        <p:grpSpPr>
          <a:xfrm>
            <a:off x="7647797" y="2667388"/>
            <a:ext cx="2500949" cy="1164642"/>
            <a:chOff x="7477559" y="2667388"/>
            <a:chExt cx="2500949" cy="1164642"/>
          </a:xfrm>
        </p:grpSpPr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67303341-64FF-4BEA-934D-CF0B24F58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559" y="2876154"/>
              <a:ext cx="2147704" cy="955876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698D120D-62FB-4B3A-80BA-4DBDC6ACBD9A}"/>
                    </a:ext>
                  </a:extLst>
                </p:cNvPr>
                <p:cNvSpPr txBox="1"/>
                <p:nvPr/>
              </p:nvSpPr>
              <p:spPr>
                <a:xfrm>
                  <a:off x="9631946" y="2667388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2E5A9D47-D7EB-60BE-E086-F6F49DEB8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1946" y="2667388"/>
                  <a:ext cx="34656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8AA411AE-8FE6-4CAA-B58A-69353638E4F3}"/>
              </a:ext>
            </a:extLst>
          </p:cNvPr>
          <p:cNvCxnSpPr>
            <a:cxnSpLocks/>
          </p:cNvCxnSpPr>
          <p:nvPr/>
        </p:nvCxnSpPr>
        <p:spPr>
          <a:xfrm flipV="1">
            <a:off x="8737459" y="2857511"/>
            <a:ext cx="1059391" cy="471502"/>
          </a:xfrm>
          <a:prstGeom prst="line">
            <a:avLst/>
          </a:prstGeom>
          <a:ln w="762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7" name="平行四边形 126">
            <a:extLst>
              <a:ext uri="{FF2B5EF4-FFF2-40B4-BE49-F238E27FC236}">
                <a16:creationId xmlns:a16="http://schemas.microsoft.com/office/drawing/2014/main" id="{243342B4-DE82-4002-AA1F-852360E66380}"/>
              </a:ext>
            </a:extLst>
          </p:cNvPr>
          <p:cNvSpPr/>
          <p:nvPr/>
        </p:nvSpPr>
        <p:spPr>
          <a:xfrm rot="5400000">
            <a:off x="8560057" y="2560757"/>
            <a:ext cx="2758190" cy="2403384"/>
          </a:xfrm>
          <a:prstGeom prst="parallelogram">
            <a:avLst>
              <a:gd name="adj" fmla="val 37531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565F69BD-A613-46AF-9E28-95DC9EBA6B40}"/>
              </a:ext>
            </a:extLst>
          </p:cNvPr>
          <p:cNvCxnSpPr>
            <a:cxnSpLocks/>
          </p:cNvCxnSpPr>
          <p:nvPr/>
        </p:nvCxnSpPr>
        <p:spPr>
          <a:xfrm flipV="1">
            <a:off x="8948091" y="2543403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7D14E0C-44E2-4E4E-B41A-9444D3097ADF}"/>
              </a:ext>
            </a:extLst>
          </p:cNvPr>
          <p:cNvGrpSpPr/>
          <p:nvPr/>
        </p:nvGrpSpPr>
        <p:grpSpPr>
          <a:xfrm>
            <a:off x="8737460" y="1963217"/>
            <a:ext cx="377528" cy="2490250"/>
            <a:chOff x="8567222" y="1963217"/>
            <a:chExt cx="377528" cy="2490250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650A0BBB-3D02-48C1-AF12-DF7423FEC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222" y="2212622"/>
              <a:ext cx="0" cy="2240845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20625BC-A1A4-4267-8324-1BCBB349EB21}"/>
                    </a:ext>
                  </a:extLst>
                </p:cNvPr>
                <p:cNvSpPr txBox="1"/>
                <p:nvPr/>
              </p:nvSpPr>
              <p:spPr>
                <a:xfrm>
                  <a:off x="8598188" y="1963217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7B841686-B987-E234-305D-D16D9E0D1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188" y="1963217"/>
                  <a:ext cx="3465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F2EF3981-2350-4105-92F7-E97310F36CC5}"/>
              </a:ext>
            </a:extLst>
          </p:cNvPr>
          <p:cNvCxnSpPr>
            <a:cxnSpLocks/>
          </p:cNvCxnSpPr>
          <p:nvPr/>
        </p:nvCxnSpPr>
        <p:spPr>
          <a:xfrm flipV="1">
            <a:off x="9339976" y="2710576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B3612CB0-3B34-4029-9027-22318E396542}"/>
              </a:ext>
            </a:extLst>
          </p:cNvPr>
          <p:cNvCxnSpPr>
            <a:cxnSpLocks/>
          </p:cNvCxnSpPr>
          <p:nvPr/>
        </p:nvCxnSpPr>
        <p:spPr>
          <a:xfrm flipV="1">
            <a:off x="9759249" y="2868897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936B5149-7122-40A2-82D8-EE5158E8FE87}"/>
              </a:ext>
            </a:extLst>
          </p:cNvPr>
          <p:cNvCxnSpPr>
            <a:cxnSpLocks/>
          </p:cNvCxnSpPr>
          <p:nvPr/>
        </p:nvCxnSpPr>
        <p:spPr>
          <a:xfrm flipV="1">
            <a:off x="10132624" y="3005560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BA2584A7-A956-4DD5-90F9-3F76AC345558}"/>
              </a:ext>
            </a:extLst>
          </p:cNvPr>
          <p:cNvCxnSpPr>
            <a:cxnSpLocks/>
          </p:cNvCxnSpPr>
          <p:nvPr/>
        </p:nvCxnSpPr>
        <p:spPr>
          <a:xfrm flipV="1">
            <a:off x="10524509" y="3156459"/>
            <a:ext cx="0" cy="1712289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3B22C72-19C4-40B4-AFF7-6EFE6A270B35}"/>
                  </a:ext>
                </a:extLst>
              </p:cNvPr>
              <p:cNvSpPr txBox="1"/>
              <p:nvPr/>
            </p:nvSpPr>
            <p:spPr>
              <a:xfrm>
                <a:off x="10745934" y="3275906"/>
                <a:ext cx="346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𝐵</m:t>
                      </m:r>
                    </m:oMath>
                  </m:oMathPara>
                </a14:m>
                <a:endParaRPr lang="zh-CN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A3B22C72-19C4-40B4-AFF7-6EFE6A27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934" y="3275906"/>
                <a:ext cx="3465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3E2A586-D36E-4D34-BEB4-F841856F225A}"/>
              </a:ext>
            </a:extLst>
          </p:cNvPr>
          <p:cNvCxnSpPr>
            <a:cxnSpLocks/>
          </p:cNvCxnSpPr>
          <p:nvPr/>
        </p:nvCxnSpPr>
        <p:spPr>
          <a:xfrm flipV="1">
            <a:off x="7663555" y="3336608"/>
            <a:ext cx="1059391" cy="471502"/>
          </a:xfrm>
          <a:prstGeom prst="line">
            <a:avLst/>
          </a:prstGeom>
          <a:ln w="762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9C8AD1C-9BD5-4033-9190-146F4945C621}"/>
              </a:ext>
            </a:extLst>
          </p:cNvPr>
          <p:cNvSpPr txBox="1"/>
          <p:nvPr/>
        </p:nvSpPr>
        <p:spPr>
          <a:xfrm>
            <a:off x="7331663" y="5406712"/>
            <a:ext cx="401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“切割”指导体在运动中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运动方向和导体本身都与磁感线不平行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21BB823-015A-45C5-A55A-C08AF09E5994}"/>
              </a:ext>
            </a:extLst>
          </p:cNvPr>
          <p:cNvSpPr txBox="1"/>
          <p:nvPr/>
        </p:nvSpPr>
        <p:spPr>
          <a:xfrm>
            <a:off x="513898" y="2868897"/>
            <a:ext cx="7100469" cy="110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产生电动势要有非静电力做功（以抵抗静电力作用下电荷的迁移），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动生电动势中的非静电力是 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洛伦兹力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注：洛伦兹力本身 在任何情况下都不做功。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447D45A-FCBA-4B44-B5B9-035727788832}"/>
              </a:ext>
            </a:extLst>
          </p:cNvPr>
          <p:cNvGrpSpPr/>
          <p:nvPr/>
        </p:nvGrpSpPr>
        <p:grpSpPr>
          <a:xfrm>
            <a:off x="643557" y="4255692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690BF59B-1148-4AF3-8383-FA580FB42804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A40167B1-4FA3-431F-B9C8-86B84CD86AA9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171" name="组合 170">
                  <a:extLst>
                    <a:ext uri="{FF2B5EF4-FFF2-40B4-BE49-F238E27FC236}">
                      <a16:creationId xmlns:a16="http://schemas.microsoft.com/office/drawing/2014/main" id="{AEC86E30-6875-4876-B731-5039AF0C1B8D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84" name="十字形 183">
                    <a:extLst>
                      <a:ext uri="{FF2B5EF4-FFF2-40B4-BE49-F238E27FC236}">
                        <a16:creationId xmlns:a16="http://schemas.microsoft.com/office/drawing/2014/main" id="{C511E52A-83A7-4CE5-919C-C0F63C0497A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5" name="十字形 184">
                    <a:extLst>
                      <a:ext uri="{FF2B5EF4-FFF2-40B4-BE49-F238E27FC236}">
                        <a16:creationId xmlns:a16="http://schemas.microsoft.com/office/drawing/2014/main" id="{222E94F9-C8C3-48C1-A420-3E718061220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6" name="十字形 185">
                    <a:extLst>
                      <a:ext uri="{FF2B5EF4-FFF2-40B4-BE49-F238E27FC236}">
                        <a16:creationId xmlns:a16="http://schemas.microsoft.com/office/drawing/2014/main" id="{DE6B0EE6-F1DF-4477-8BC0-69D9812E4B6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7" name="十字形 186">
                    <a:extLst>
                      <a:ext uri="{FF2B5EF4-FFF2-40B4-BE49-F238E27FC236}">
                        <a16:creationId xmlns:a16="http://schemas.microsoft.com/office/drawing/2014/main" id="{44DC7F01-5714-4173-9E31-8D41E0F2586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十字形 187">
                    <a:extLst>
                      <a:ext uri="{FF2B5EF4-FFF2-40B4-BE49-F238E27FC236}">
                        <a16:creationId xmlns:a16="http://schemas.microsoft.com/office/drawing/2014/main" id="{D7A7E9B4-0A25-4DEF-9C29-9F64828CA6F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72" name="组合 171">
                  <a:extLst>
                    <a:ext uri="{FF2B5EF4-FFF2-40B4-BE49-F238E27FC236}">
                      <a16:creationId xmlns:a16="http://schemas.microsoft.com/office/drawing/2014/main" id="{667DFFFE-86E0-450D-9D7F-27F52537EFDA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79" name="十字形 178">
                    <a:extLst>
                      <a:ext uri="{FF2B5EF4-FFF2-40B4-BE49-F238E27FC236}">
                        <a16:creationId xmlns:a16="http://schemas.microsoft.com/office/drawing/2014/main" id="{F68DC1BC-EB5D-4838-B991-614C926E174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十字形 179">
                    <a:extLst>
                      <a:ext uri="{FF2B5EF4-FFF2-40B4-BE49-F238E27FC236}">
                        <a16:creationId xmlns:a16="http://schemas.microsoft.com/office/drawing/2014/main" id="{0A44BCAB-B8E6-4F9E-BC47-F09B5E05C3E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1" name="十字形 180">
                    <a:extLst>
                      <a:ext uri="{FF2B5EF4-FFF2-40B4-BE49-F238E27FC236}">
                        <a16:creationId xmlns:a16="http://schemas.microsoft.com/office/drawing/2014/main" id="{31CBF438-05C6-4B9B-B00C-B11E4A02C59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十字形 181">
                    <a:extLst>
                      <a:ext uri="{FF2B5EF4-FFF2-40B4-BE49-F238E27FC236}">
                        <a16:creationId xmlns:a16="http://schemas.microsoft.com/office/drawing/2014/main" id="{0BD26F48-1741-4C37-932E-F2AACC3E368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3" name="十字形 182">
                    <a:extLst>
                      <a:ext uri="{FF2B5EF4-FFF2-40B4-BE49-F238E27FC236}">
                        <a16:creationId xmlns:a16="http://schemas.microsoft.com/office/drawing/2014/main" id="{49BCB455-BD6F-4CFB-82C4-D9A7F21F949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73" name="组合 172">
                  <a:extLst>
                    <a:ext uri="{FF2B5EF4-FFF2-40B4-BE49-F238E27FC236}">
                      <a16:creationId xmlns:a16="http://schemas.microsoft.com/office/drawing/2014/main" id="{E5430DDD-2486-40FD-880A-25999C4DA203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74" name="十字形 173">
                    <a:extLst>
                      <a:ext uri="{FF2B5EF4-FFF2-40B4-BE49-F238E27FC236}">
                        <a16:creationId xmlns:a16="http://schemas.microsoft.com/office/drawing/2014/main" id="{0E193DB1-8827-4B52-BC1A-45087819DA1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5" name="十字形 174">
                    <a:extLst>
                      <a:ext uri="{FF2B5EF4-FFF2-40B4-BE49-F238E27FC236}">
                        <a16:creationId xmlns:a16="http://schemas.microsoft.com/office/drawing/2014/main" id="{7089BBC0-BCFA-4FA2-A318-085EA5F8C51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6" name="十字形 175">
                    <a:extLst>
                      <a:ext uri="{FF2B5EF4-FFF2-40B4-BE49-F238E27FC236}">
                        <a16:creationId xmlns:a16="http://schemas.microsoft.com/office/drawing/2014/main" id="{3876A920-6482-4161-9F24-F15D9C670C8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7" name="十字形 176">
                    <a:extLst>
                      <a:ext uri="{FF2B5EF4-FFF2-40B4-BE49-F238E27FC236}">
                        <a16:creationId xmlns:a16="http://schemas.microsoft.com/office/drawing/2014/main" id="{37846A57-D483-41F4-A286-B28FC9ACF1D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十字形 177">
                    <a:extLst>
                      <a:ext uri="{FF2B5EF4-FFF2-40B4-BE49-F238E27FC236}">
                        <a16:creationId xmlns:a16="http://schemas.microsoft.com/office/drawing/2014/main" id="{7E59ABCF-1B17-443D-A19A-C87FD44E6DA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C282ABAE-7CEC-41FC-96AA-EA7E4034D03B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153" name="组合 152">
                  <a:extLst>
                    <a:ext uri="{FF2B5EF4-FFF2-40B4-BE49-F238E27FC236}">
                      <a16:creationId xmlns:a16="http://schemas.microsoft.com/office/drawing/2014/main" id="{65BAE349-3069-4127-A790-5ABBDE1E633E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66" name="十字形 165">
                    <a:extLst>
                      <a:ext uri="{FF2B5EF4-FFF2-40B4-BE49-F238E27FC236}">
                        <a16:creationId xmlns:a16="http://schemas.microsoft.com/office/drawing/2014/main" id="{97F2C664-3C41-4FA3-A08E-2154B1CDBEF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7" name="十字形 166">
                    <a:extLst>
                      <a:ext uri="{FF2B5EF4-FFF2-40B4-BE49-F238E27FC236}">
                        <a16:creationId xmlns:a16="http://schemas.microsoft.com/office/drawing/2014/main" id="{88F77D14-2F47-407B-B361-724DFC899F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8" name="十字形 167">
                    <a:extLst>
                      <a:ext uri="{FF2B5EF4-FFF2-40B4-BE49-F238E27FC236}">
                        <a16:creationId xmlns:a16="http://schemas.microsoft.com/office/drawing/2014/main" id="{046F6DBA-7310-40B8-89A7-73DC26F4CB3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9" name="十字形 168">
                    <a:extLst>
                      <a:ext uri="{FF2B5EF4-FFF2-40B4-BE49-F238E27FC236}">
                        <a16:creationId xmlns:a16="http://schemas.microsoft.com/office/drawing/2014/main" id="{A135FB78-C402-4970-8779-E25D0CC4656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0" name="十字形 169">
                    <a:extLst>
                      <a:ext uri="{FF2B5EF4-FFF2-40B4-BE49-F238E27FC236}">
                        <a16:creationId xmlns:a16="http://schemas.microsoft.com/office/drawing/2014/main" id="{70B5BA80-8EF9-4E5C-A15C-37705B8C827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052B4FF2-C744-4817-8B70-17C1674DB433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61" name="十字形 160">
                    <a:extLst>
                      <a:ext uri="{FF2B5EF4-FFF2-40B4-BE49-F238E27FC236}">
                        <a16:creationId xmlns:a16="http://schemas.microsoft.com/office/drawing/2014/main" id="{893E4D29-C885-432F-82DD-02A94A3D4CD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十字形 161">
                    <a:extLst>
                      <a:ext uri="{FF2B5EF4-FFF2-40B4-BE49-F238E27FC236}">
                        <a16:creationId xmlns:a16="http://schemas.microsoft.com/office/drawing/2014/main" id="{5B101C9D-6CA3-44CD-9295-F38C46EDD2C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十字形 162">
                    <a:extLst>
                      <a:ext uri="{FF2B5EF4-FFF2-40B4-BE49-F238E27FC236}">
                        <a16:creationId xmlns:a16="http://schemas.microsoft.com/office/drawing/2014/main" id="{017C9B5D-2CB8-491C-81A6-ECAE1116E41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4" name="十字形 163">
                    <a:extLst>
                      <a:ext uri="{FF2B5EF4-FFF2-40B4-BE49-F238E27FC236}">
                        <a16:creationId xmlns:a16="http://schemas.microsoft.com/office/drawing/2014/main" id="{5D0C16CF-C601-4F0E-B90E-A81F9D61E5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5" name="十字形 164">
                    <a:extLst>
                      <a:ext uri="{FF2B5EF4-FFF2-40B4-BE49-F238E27FC236}">
                        <a16:creationId xmlns:a16="http://schemas.microsoft.com/office/drawing/2014/main" id="{A8EF6FD9-E838-4A4F-93FE-C2185E82031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D4199C08-AFAD-4A72-81B8-AC73274D769C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56" name="十字形 155">
                    <a:extLst>
                      <a:ext uri="{FF2B5EF4-FFF2-40B4-BE49-F238E27FC236}">
                        <a16:creationId xmlns:a16="http://schemas.microsoft.com/office/drawing/2014/main" id="{7C671A92-ACE9-4D2C-9786-BF66FF2F009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十字形 156">
                    <a:extLst>
                      <a:ext uri="{FF2B5EF4-FFF2-40B4-BE49-F238E27FC236}">
                        <a16:creationId xmlns:a16="http://schemas.microsoft.com/office/drawing/2014/main" id="{2FF647DA-0A15-4625-8BC7-5CBB9CE4217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8" name="十字形 157">
                    <a:extLst>
                      <a:ext uri="{FF2B5EF4-FFF2-40B4-BE49-F238E27FC236}">
                        <a16:creationId xmlns:a16="http://schemas.microsoft.com/office/drawing/2014/main" id="{45B8CA6A-D47B-434C-8547-9252EA36B9A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9" name="十字形 158">
                    <a:extLst>
                      <a:ext uri="{FF2B5EF4-FFF2-40B4-BE49-F238E27FC236}">
                        <a16:creationId xmlns:a16="http://schemas.microsoft.com/office/drawing/2014/main" id="{BAB462C2-4051-41F7-8901-C80A44AD9F3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0" name="十字形 159">
                    <a:extLst>
                      <a:ext uri="{FF2B5EF4-FFF2-40B4-BE49-F238E27FC236}">
                        <a16:creationId xmlns:a16="http://schemas.microsoft.com/office/drawing/2014/main" id="{8082BA2E-DC90-4D7C-AA61-144F2527D60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145" name="十字形 144">
              <a:extLst>
                <a:ext uri="{FF2B5EF4-FFF2-40B4-BE49-F238E27FC236}">
                  <a16:creationId xmlns:a16="http://schemas.microsoft.com/office/drawing/2014/main" id="{61D3D5CB-C369-45F3-B6EC-56EA5216068E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6" name="十字形 145">
              <a:extLst>
                <a:ext uri="{FF2B5EF4-FFF2-40B4-BE49-F238E27FC236}">
                  <a16:creationId xmlns:a16="http://schemas.microsoft.com/office/drawing/2014/main" id="{0CEAB555-910E-4C68-8F17-3B220716EC98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十字形 146">
              <a:extLst>
                <a:ext uri="{FF2B5EF4-FFF2-40B4-BE49-F238E27FC236}">
                  <a16:creationId xmlns:a16="http://schemas.microsoft.com/office/drawing/2014/main" id="{3DD828C4-1667-4A04-80C5-A87D8357756C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8" name="十字形 147">
              <a:extLst>
                <a:ext uri="{FF2B5EF4-FFF2-40B4-BE49-F238E27FC236}">
                  <a16:creationId xmlns:a16="http://schemas.microsoft.com/office/drawing/2014/main" id="{F72C0CD3-9EB4-4FBF-A4E0-DE0E75258D1F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9" name="十字形 148">
              <a:extLst>
                <a:ext uri="{FF2B5EF4-FFF2-40B4-BE49-F238E27FC236}">
                  <a16:creationId xmlns:a16="http://schemas.microsoft.com/office/drawing/2014/main" id="{E7A14291-0A70-4CF0-B052-F1141947874C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十字形 149">
              <a:extLst>
                <a:ext uri="{FF2B5EF4-FFF2-40B4-BE49-F238E27FC236}">
                  <a16:creationId xmlns:a16="http://schemas.microsoft.com/office/drawing/2014/main" id="{E9B74477-AEF1-41ED-8C48-624D4D58C68E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586820C9-647C-41E1-A0E1-795134E97B05}"/>
                  </a:ext>
                </a:extLst>
              </p:cNvPr>
              <p:cNvSpPr txBox="1"/>
              <p:nvPr/>
            </p:nvSpPr>
            <p:spPr>
              <a:xfrm>
                <a:off x="619671" y="5622155"/>
                <a:ext cx="326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𝑩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586820C9-647C-41E1-A0E1-795134E97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1" y="5622155"/>
                <a:ext cx="326571" cy="369332"/>
              </a:xfrm>
              <a:prstGeom prst="rect">
                <a:avLst/>
              </a:prstGeom>
              <a:blipFill>
                <a:blip r:embed="rId1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0D0721C0-C9D5-4D2A-84DC-FA51659FACBE}"/>
              </a:ext>
            </a:extLst>
          </p:cNvPr>
          <p:cNvGrpSpPr/>
          <p:nvPr/>
        </p:nvGrpSpPr>
        <p:grpSpPr>
          <a:xfrm>
            <a:off x="2693880" y="4097852"/>
            <a:ext cx="454216" cy="886009"/>
            <a:chOff x="6636430" y="4628456"/>
            <a:chExt cx="486727" cy="807439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5A4B5578-8C1D-4EF6-B648-62AF25B40E8E}"/>
                </a:ext>
              </a:extLst>
            </p:cNvPr>
            <p:cNvGrpSpPr/>
            <p:nvPr/>
          </p:nvGrpSpPr>
          <p:grpSpPr>
            <a:xfrm>
              <a:off x="6636430" y="4715646"/>
              <a:ext cx="486727" cy="521103"/>
              <a:chOff x="6636430" y="4715646"/>
              <a:chExt cx="486727" cy="521103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0BCE3043-0164-4504-80CC-7B646D577BC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3FD92387-92D1-4EC9-B2A5-5E269C6FB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直接箭头连接符 195">
                <a:extLst>
                  <a:ext uri="{FF2B5EF4-FFF2-40B4-BE49-F238E27FC236}">
                    <a16:creationId xmlns:a16="http://schemas.microsoft.com/office/drawing/2014/main" id="{2951F2D6-9DC0-4715-9488-D374730D61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文本框 196">
                    <a:extLst>
                      <a:ext uri="{FF2B5EF4-FFF2-40B4-BE49-F238E27FC236}">
                        <a16:creationId xmlns:a16="http://schemas.microsoft.com/office/drawing/2014/main" id="{84A78EA5-E901-4BAD-ADE6-434795C83BCB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34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7" name="文本框 196">
                    <a:extLst>
                      <a:ext uri="{FF2B5EF4-FFF2-40B4-BE49-F238E27FC236}">
                        <a16:creationId xmlns:a16="http://schemas.microsoft.com/office/drawing/2014/main" id="{84A78EA5-E901-4BAD-ADE6-434795C83B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34" y="5021305"/>
                    <a:ext cx="151323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F72C509F-CBCB-4A0A-A22E-FD20B3D53399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AC72A8E5-F109-44B4-A929-C155F9A96554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圆柱体 15">
            <a:extLst>
              <a:ext uri="{FF2B5EF4-FFF2-40B4-BE49-F238E27FC236}">
                <a16:creationId xmlns:a16="http://schemas.microsoft.com/office/drawing/2014/main" id="{864C3731-447C-4414-888B-059223380B51}"/>
              </a:ext>
            </a:extLst>
          </p:cNvPr>
          <p:cNvSpPr/>
          <p:nvPr/>
        </p:nvSpPr>
        <p:spPr>
          <a:xfrm>
            <a:off x="1081458" y="4536326"/>
            <a:ext cx="113223" cy="1146394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圆柱体 197">
            <a:extLst>
              <a:ext uri="{FF2B5EF4-FFF2-40B4-BE49-F238E27FC236}">
                <a16:creationId xmlns:a16="http://schemas.microsoft.com/office/drawing/2014/main" id="{B36A2F3B-DCA7-4355-A5FF-62B28E356D57}"/>
              </a:ext>
            </a:extLst>
          </p:cNvPr>
          <p:cNvSpPr/>
          <p:nvPr/>
        </p:nvSpPr>
        <p:spPr>
          <a:xfrm>
            <a:off x="1853989" y="4536326"/>
            <a:ext cx="113223" cy="1146394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60C9284-2310-4174-87C7-02E21B15E0F4}"/>
              </a:ext>
            </a:extLst>
          </p:cNvPr>
          <p:cNvGrpSpPr/>
          <p:nvPr/>
        </p:nvGrpSpPr>
        <p:grpSpPr>
          <a:xfrm>
            <a:off x="1194681" y="4983861"/>
            <a:ext cx="479983" cy="215444"/>
            <a:chOff x="1194681" y="4983861"/>
            <a:chExt cx="479983" cy="215444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FB343E3-8B10-43A1-AA20-70B6258CFD1A}"/>
                </a:ext>
              </a:extLst>
            </p:cNvPr>
            <p:cNvCxnSpPr>
              <a:stCxn id="16" idx="4"/>
            </p:cNvCxnSpPr>
            <p:nvPr/>
          </p:nvCxnSpPr>
          <p:spPr>
            <a:xfrm>
              <a:off x="1194681" y="5109523"/>
              <a:ext cx="3130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5FD85A35-54EC-4543-9D67-9D0D4BB96033}"/>
                    </a:ext>
                  </a:extLst>
                </p:cNvPr>
                <p:cNvSpPr txBox="1"/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5FD85A35-54EC-4543-9D67-9D0D4BB96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16000" r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CF6B6B62-80B6-48A9-A874-1060A5F549A0}"/>
              </a:ext>
            </a:extLst>
          </p:cNvPr>
          <p:cNvGrpSpPr/>
          <p:nvPr/>
        </p:nvGrpSpPr>
        <p:grpSpPr>
          <a:xfrm>
            <a:off x="1182018" y="4593933"/>
            <a:ext cx="479983" cy="215444"/>
            <a:chOff x="1194681" y="4983861"/>
            <a:chExt cx="479983" cy="215444"/>
          </a:xfrm>
        </p:grpSpPr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F930CAEB-7925-4798-A13B-39C50BE7C533}"/>
                </a:ext>
              </a:extLst>
            </p:cNvPr>
            <p:cNvCxnSpPr/>
            <p:nvPr/>
          </p:nvCxnSpPr>
          <p:spPr>
            <a:xfrm>
              <a:off x="1194681" y="5109523"/>
              <a:ext cx="3130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506C02C9-800E-4218-84C9-4BFF152735F8}"/>
                    </a:ext>
                  </a:extLst>
                </p:cNvPr>
                <p:cNvSpPr txBox="1"/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3" name="文本框 202">
                  <a:extLst>
                    <a:ext uri="{FF2B5EF4-FFF2-40B4-BE49-F238E27FC236}">
                      <a16:creationId xmlns:a16="http://schemas.microsoft.com/office/drawing/2014/main" id="{506C02C9-800E-4218-84C9-4BFF15273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blipFill>
                  <a:blip r:embed="rId20"/>
                  <a:stretch>
                    <a:fillRect l="-16000" r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66F292-2812-421D-9434-23450D138ABD}"/>
              </a:ext>
            </a:extLst>
          </p:cNvPr>
          <p:cNvGrpSpPr/>
          <p:nvPr/>
        </p:nvGrpSpPr>
        <p:grpSpPr>
          <a:xfrm>
            <a:off x="930926" y="4761595"/>
            <a:ext cx="205823" cy="351606"/>
            <a:chOff x="927918" y="4761595"/>
            <a:chExt cx="205823" cy="351606"/>
          </a:xfrm>
        </p:grpSpPr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CBEFD5F2-0D65-46E5-855B-9C8E898576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198" y="4918138"/>
              <a:ext cx="313085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D4484C9-7B3D-4F9E-87FC-35531EB28695}"/>
                    </a:ext>
                  </a:extLst>
                </p:cNvPr>
                <p:cNvSpPr txBox="1"/>
                <p:nvPr/>
              </p:nvSpPr>
              <p:spPr>
                <a:xfrm>
                  <a:off x="927918" y="4897757"/>
                  <a:ext cx="15433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ED4484C9-7B3D-4F9E-87FC-35531EB28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918" y="4897757"/>
                  <a:ext cx="154338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40000" r="-32000" b="-30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5CE5FABB-918F-44B9-A0A5-5EE831400423}"/>
              </a:ext>
            </a:extLst>
          </p:cNvPr>
          <p:cNvGrpSpPr/>
          <p:nvPr/>
        </p:nvGrpSpPr>
        <p:grpSpPr>
          <a:xfrm>
            <a:off x="1959343" y="4982978"/>
            <a:ext cx="479983" cy="215444"/>
            <a:chOff x="1194681" y="4983861"/>
            <a:chExt cx="479983" cy="215444"/>
          </a:xfrm>
        </p:grpSpPr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id="{C95B5C57-020D-4001-A1D3-6603260126AA}"/>
                </a:ext>
              </a:extLst>
            </p:cNvPr>
            <p:cNvCxnSpPr/>
            <p:nvPr/>
          </p:nvCxnSpPr>
          <p:spPr>
            <a:xfrm>
              <a:off x="1194681" y="5109523"/>
              <a:ext cx="3130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61EED8A0-1103-43FE-B8C2-A5EC3E230AD2}"/>
                    </a:ext>
                  </a:extLst>
                </p:cNvPr>
                <p:cNvSpPr txBox="1"/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61EED8A0-1103-43FE-B8C2-A5EC3E230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1930" y="4983861"/>
                  <a:ext cx="152734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1E57E061-96A0-4768-AD58-421C6B3CD676}"/>
              </a:ext>
            </a:extLst>
          </p:cNvPr>
          <p:cNvSpPr/>
          <p:nvPr/>
        </p:nvSpPr>
        <p:spPr>
          <a:xfrm>
            <a:off x="1194877" y="4722500"/>
            <a:ext cx="689302" cy="265612"/>
          </a:xfrm>
          <a:custGeom>
            <a:avLst/>
            <a:gdLst>
              <a:gd name="connsiteX0" fmla="*/ 0 w 668127"/>
              <a:gd name="connsiteY0" fmla="*/ 0 h 253113"/>
              <a:gd name="connsiteX1" fmla="*/ 111734 w 668127"/>
              <a:gd name="connsiteY1" fmla="*/ 6841 h 253113"/>
              <a:gd name="connsiteX2" fmla="*/ 291878 w 668127"/>
              <a:gd name="connsiteY2" fmla="*/ 41045 h 253113"/>
              <a:gd name="connsiteX3" fmla="*/ 417295 w 668127"/>
              <a:gd name="connsiteY3" fmla="*/ 86651 h 253113"/>
              <a:gd name="connsiteX4" fmla="*/ 549552 w 668127"/>
              <a:gd name="connsiteY4" fmla="*/ 150500 h 253113"/>
              <a:gd name="connsiteX5" fmla="*/ 633923 w 668127"/>
              <a:gd name="connsiteY5" fmla="*/ 207507 h 253113"/>
              <a:gd name="connsiteX6" fmla="*/ 668127 w 668127"/>
              <a:gd name="connsiteY6" fmla="*/ 253113 h 253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8127" h="253113">
                <a:moveTo>
                  <a:pt x="0" y="0"/>
                </a:moveTo>
                <a:cubicBezTo>
                  <a:pt x="31544" y="0"/>
                  <a:pt x="63088" y="0"/>
                  <a:pt x="111734" y="6841"/>
                </a:cubicBezTo>
                <a:cubicBezTo>
                  <a:pt x="160380" y="13682"/>
                  <a:pt x="240951" y="27743"/>
                  <a:pt x="291878" y="41045"/>
                </a:cubicBezTo>
                <a:cubicBezTo>
                  <a:pt x="342805" y="54347"/>
                  <a:pt x="374350" y="68409"/>
                  <a:pt x="417295" y="86651"/>
                </a:cubicBezTo>
                <a:cubicBezTo>
                  <a:pt x="460240" y="104893"/>
                  <a:pt x="513447" y="130357"/>
                  <a:pt x="549552" y="150500"/>
                </a:cubicBezTo>
                <a:cubicBezTo>
                  <a:pt x="585657" y="170643"/>
                  <a:pt x="614160" y="190405"/>
                  <a:pt x="633923" y="207507"/>
                </a:cubicBezTo>
                <a:cubicBezTo>
                  <a:pt x="653686" y="224609"/>
                  <a:pt x="660906" y="238861"/>
                  <a:pt x="668127" y="253113"/>
                </a:cubicBezTo>
              </a:path>
            </a:pathLst>
          </a:cu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71C8A91D-22AA-4D2B-9405-8A75D8EEDCD6}"/>
                  </a:ext>
                </a:extLst>
              </p:cNvPr>
              <p:cNvSpPr/>
              <p:nvPr/>
            </p:nvSpPr>
            <p:spPr>
              <a:xfrm>
                <a:off x="1091650" y="4673280"/>
                <a:ext cx="92056" cy="9205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9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71C8A91D-22AA-4D2B-9405-8A75D8EED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50" y="4673280"/>
                <a:ext cx="92056" cy="92056"/>
              </a:xfrm>
              <a:prstGeom prst="ellipse">
                <a:avLst/>
              </a:prstGeom>
              <a:blipFill>
                <a:blip r:embed="rId23"/>
                <a:stretch>
                  <a:fillRect l="-23529" r="-5882" b="-5882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32508C5-9AA7-4453-B706-B244ADD792F6}"/>
              </a:ext>
            </a:extLst>
          </p:cNvPr>
          <p:cNvGrpSpPr/>
          <p:nvPr/>
        </p:nvGrpSpPr>
        <p:grpSpPr>
          <a:xfrm rot="2873637">
            <a:off x="1910452" y="5063784"/>
            <a:ext cx="517534" cy="193963"/>
            <a:chOff x="1194681" y="4948072"/>
            <a:chExt cx="517534" cy="193963"/>
          </a:xfrm>
        </p:grpSpPr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A5059FB8-B891-4282-8A9A-3FB2DEA813D7}"/>
                </a:ext>
              </a:extLst>
            </p:cNvPr>
            <p:cNvCxnSpPr/>
            <p:nvPr/>
          </p:nvCxnSpPr>
          <p:spPr>
            <a:xfrm>
              <a:off x="1194681" y="5109523"/>
              <a:ext cx="3130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F14177F2-EC17-452F-BD27-339C78AE21DF}"/>
                    </a:ext>
                  </a:extLst>
                </p:cNvPr>
                <p:cNvSpPr txBox="1"/>
                <p:nvPr/>
              </p:nvSpPr>
              <p:spPr>
                <a:xfrm rot="18726363">
                  <a:off x="1507511" y="4937332"/>
                  <a:ext cx="19396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F14177F2-EC17-452F-BD27-339C78AE2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26363">
                  <a:off x="1507511" y="4937332"/>
                  <a:ext cx="193963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5806" t="-2778" r="-22581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140D5B3-DD01-4D05-BFF5-EB0231FCBFEB}"/>
              </a:ext>
            </a:extLst>
          </p:cNvPr>
          <p:cNvGrpSpPr/>
          <p:nvPr/>
        </p:nvGrpSpPr>
        <p:grpSpPr>
          <a:xfrm>
            <a:off x="1654091" y="5036729"/>
            <a:ext cx="277019" cy="221959"/>
            <a:chOff x="1654091" y="5036729"/>
            <a:chExt cx="277019" cy="221959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B870E353-3551-4384-978E-374B0AA1829C}"/>
                </a:ext>
              </a:extLst>
            </p:cNvPr>
            <p:cNvCxnSpPr/>
            <p:nvPr/>
          </p:nvCxnSpPr>
          <p:spPr>
            <a:xfrm flipH="1">
              <a:off x="1654091" y="5241737"/>
              <a:ext cx="277019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351E4D01-839B-4195-A239-916793110467}"/>
                </a:ext>
              </a:extLst>
            </p:cNvPr>
            <p:cNvCxnSpPr>
              <a:cxnSpLocks/>
            </p:cNvCxnSpPr>
            <p:nvPr/>
          </p:nvCxnSpPr>
          <p:spPr>
            <a:xfrm>
              <a:off x="1910590" y="5036729"/>
              <a:ext cx="0" cy="221959"/>
            </a:xfrm>
            <a:prstGeom prst="straightConnector1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E02C771B-37B3-4FAD-AA31-FA5131E27F41}"/>
                  </a:ext>
                </a:extLst>
              </p:cNvPr>
              <p:cNvSpPr/>
              <p:nvPr/>
            </p:nvSpPr>
            <p:spPr>
              <a:xfrm>
                <a:off x="1864562" y="4944673"/>
                <a:ext cx="92056" cy="9205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9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E02C771B-37B3-4FAD-AA31-FA5131E27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62" y="4944673"/>
                <a:ext cx="92056" cy="92056"/>
              </a:xfrm>
              <a:prstGeom prst="ellipse">
                <a:avLst/>
              </a:prstGeom>
              <a:blipFill>
                <a:blip r:embed="rId25"/>
                <a:stretch>
                  <a:fillRect l="-23529" r="-5882" b="-1176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2B4842B-FD90-475F-9F75-3F35ADA32AD5}"/>
              </a:ext>
            </a:extLst>
          </p:cNvPr>
          <p:cNvGrpSpPr/>
          <p:nvPr/>
        </p:nvGrpSpPr>
        <p:grpSpPr>
          <a:xfrm rot="2700000">
            <a:off x="1637057" y="4967559"/>
            <a:ext cx="154338" cy="526023"/>
            <a:chOff x="1089543" y="4761595"/>
            <a:chExt cx="154338" cy="526023"/>
          </a:xfrm>
        </p:grpSpPr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6BDF8E5C-13C1-4EC2-A3EF-9B50D1ED40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7198" y="4918138"/>
              <a:ext cx="313085" cy="0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6D469477-2C26-490A-9C3E-39FB2B12DF8F}"/>
                    </a:ext>
                  </a:extLst>
                </p:cNvPr>
                <p:cNvSpPr txBox="1"/>
                <p:nvPr/>
              </p:nvSpPr>
              <p:spPr>
                <a:xfrm rot="18900000">
                  <a:off x="1089543" y="5072174"/>
                  <a:ext cx="15433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6D469477-2C26-490A-9C3E-39FB2B12D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89543" y="5072174"/>
                  <a:ext cx="154338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40000" r="-32000" b="-30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39AFEB6-D20A-4CD7-986C-BC39B2313859}"/>
                  </a:ext>
                </a:extLst>
              </p:cNvPr>
              <p:cNvSpPr txBox="1"/>
              <p:nvPr/>
            </p:nvSpPr>
            <p:spPr>
              <a:xfrm>
                <a:off x="1823937" y="5264310"/>
                <a:ext cx="176267" cy="199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39AFEB6-D20A-4CD7-986C-BC39B2313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937" y="5264310"/>
                <a:ext cx="176267" cy="199285"/>
              </a:xfrm>
              <a:prstGeom prst="rect">
                <a:avLst/>
              </a:prstGeom>
              <a:blipFill>
                <a:blip r:embed="rId26"/>
                <a:stretch>
                  <a:fillRect l="-27586" t="-3125" r="-6897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575267C-06C2-4B69-87F0-63484F17049B}"/>
                  </a:ext>
                </a:extLst>
              </p:cNvPr>
              <p:cNvSpPr txBox="1"/>
              <p:nvPr/>
            </p:nvSpPr>
            <p:spPr>
              <a:xfrm>
                <a:off x="3366402" y="4196042"/>
                <a:ext cx="37140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洛伦兹力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单位正电荷所受非静电力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575267C-06C2-4B69-87F0-63484F17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02" y="4196042"/>
                <a:ext cx="3714013" cy="584775"/>
              </a:xfrm>
              <a:prstGeom prst="rect">
                <a:avLst/>
              </a:prstGeom>
              <a:blipFill>
                <a:blip r:embed="rId27"/>
                <a:stretch>
                  <a:fillRect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29C377F8-917A-4997-9601-74EECD329C76}"/>
                  </a:ext>
                </a:extLst>
              </p:cNvPr>
              <p:cNvSpPr txBox="1"/>
              <p:nvPr/>
            </p:nvSpPr>
            <p:spPr>
              <a:xfrm>
                <a:off x="7630608" y="4690937"/>
                <a:ext cx="1322962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𝜀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𝑣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29C377F8-917A-4997-9601-74EECD32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608" y="4690937"/>
                <a:ext cx="1322962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9F50A1F8-743B-4246-9D7A-0992BFDD64F4}"/>
                  </a:ext>
                </a:extLst>
              </p:cNvPr>
              <p:cNvSpPr txBox="1"/>
              <p:nvPr/>
            </p:nvSpPr>
            <p:spPr>
              <a:xfrm>
                <a:off x="3158867" y="5044833"/>
                <a:ext cx="4118960" cy="94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动生电动势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nary>
                  </m:oMath>
                </a14:m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这是变力在曲线上做功的问题，是第二类曲线积分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注意矢量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与矢量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1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之间的夹角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9F50A1F8-743B-4246-9D7A-0992BFDD6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67" y="5044833"/>
                <a:ext cx="4118960" cy="940322"/>
              </a:xfrm>
              <a:prstGeom prst="rect">
                <a:avLst/>
              </a:prstGeom>
              <a:blipFill>
                <a:blip r:embed="rId29"/>
                <a:stretch>
                  <a:fillRect l="-148" t="-50000" r="-1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73A385D3-F776-49FA-94AB-BF1C47A93686}"/>
              </a:ext>
            </a:extLst>
          </p:cNvPr>
          <p:cNvSpPr/>
          <p:nvPr/>
        </p:nvSpPr>
        <p:spPr>
          <a:xfrm>
            <a:off x="6711758" y="4968653"/>
            <a:ext cx="1089672" cy="245860"/>
          </a:xfrm>
          <a:custGeom>
            <a:avLst/>
            <a:gdLst>
              <a:gd name="connsiteX0" fmla="*/ 0 w 908242"/>
              <a:gd name="connsiteY0" fmla="*/ 178569 h 183576"/>
              <a:gd name="connsiteX1" fmla="*/ 307878 w 908242"/>
              <a:gd name="connsiteY1" fmla="*/ 172412 h 183576"/>
              <a:gd name="connsiteX2" fmla="*/ 711200 w 908242"/>
              <a:gd name="connsiteY2" fmla="*/ 80048 h 183576"/>
              <a:gd name="connsiteX3" fmla="*/ 908242 w 908242"/>
              <a:gd name="connsiteY3" fmla="*/ 0 h 18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8242" h="183576">
                <a:moveTo>
                  <a:pt x="0" y="178569"/>
                </a:moveTo>
                <a:cubicBezTo>
                  <a:pt x="94672" y="183700"/>
                  <a:pt x="189345" y="188832"/>
                  <a:pt x="307878" y="172412"/>
                </a:cubicBezTo>
                <a:cubicBezTo>
                  <a:pt x="426411" y="155992"/>
                  <a:pt x="611139" y="108783"/>
                  <a:pt x="711200" y="80048"/>
                </a:cubicBezTo>
                <a:cubicBezTo>
                  <a:pt x="811261" y="51313"/>
                  <a:pt x="859751" y="25656"/>
                  <a:pt x="908242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614852A-0186-46B6-933B-DCE1321D7D2C}"/>
              </a:ext>
            </a:extLst>
          </p:cNvPr>
          <p:cNvSpPr txBox="1"/>
          <p:nvPr/>
        </p:nvSpPr>
        <p:spPr>
          <a:xfrm>
            <a:off x="7521818" y="5053789"/>
            <a:ext cx="2354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匀强磁场，匀速运动，方向垂直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5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14674 0.0951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474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0.14869 0.0932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63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06341 1.11111E-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8" grpId="0" animBg="1"/>
      <p:bldP spid="127" grpId="0" animBg="1"/>
      <p:bldP spid="135" grpId="0"/>
      <p:bldP spid="141" grpId="0"/>
      <p:bldP spid="142" grpId="0" uiExpand="1" build="p"/>
      <p:bldP spid="189" grpId="0"/>
      <p:bldP spid="16" grpId="0" animBg="1"/>
      <p:bldP spid="16" grpId="1" animBg="1"/>
      <p:bldP spid="198" grpId="0" animBg="1"/>
      <p:bldP spid="30" grpId="0" animBg="1"/>
      <p:bldP spid="199" grpId="0" animBg="1"/>
      <p:bldP spid="199" grpId="1" animBg="1"/>
      <p:bldP spid="199" grpId="2" animBg="1"/>
      <p:bldP spid="206" grpId="0" animBg="1"/>
      <p:bldP spid="217" grpId="0"/>
      <p:bldP spid="61" grpId="0"/>
      <p:bldP spid="219" grpId="0" animBg="1"/>
      <p:bldP spid="218" grpId="0"/>
      <p:bldP spid="63" grpId="0" animBg="1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3/4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圆弧导线置于匀强磁场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中，导线平面与磁场方向垂直。当导线沿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𝑎𝑂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的角平分线以速度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向右运动时，求感应电动势大小。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795795"/>
              </a:xfrm>
              <a:prstGeom prst="rect">
                <a:avLst/>
              </a:prstGeom>
              <a:blipFill>
                <a:blip r:embed="rId3"/>
                <a:stretch>
                  <a:fillRect l="-299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65467"/>
                <a:ext cx="8944856" cy="81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解：导体切割磁感线的有效长度如图。由于导体各部分速度相等，且磁场匀强，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rad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65467"/>
                <a:ext cx="8944856" cy="811376"/>
              </a:xfrm>
              <a:prstGeom prst="rect">
                <a:avLst/>
              </a:prstGeom>
              <a:blipFill>
                <a:blip r:embed="rId4"/>
                <a:stretch>
                  <a:fillRect l="-341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960606" y="1558332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3AFCF7D-FFB9-49F4-A330-21D1C3A3ACF2}"/>
              </a:ext>
            </a:extLst>
          </p:cNvPr>
          <p:cNvGrpSpPr/>
          <p:nvPr/>
        </p:nvGrpSpPr>
        <p:grpSpPr>
          <a:xfrm>
            <a:off x="9316780" y="2602903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0CC7DB-ED19-4A2F-95F2-66EE12738D30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19A66DC7-C3DF-4386-BE30-BDC57C0B8CEC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4A218366-B1B7-4A51-A32D-0C5AFBB44358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84" name="十字形 83">
                    <a:extLst>
                      <a:ext uri="{FF2B5EF4-FFF2-40B4-BE49-F238E27FC236}">
                        <a16:creationId xmlns:a16="http://schemas.microsoft.com/office/drawing/2014/main" id="{7069366A-E053-48B4-A65E-8A5C481D9F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十字形 84">
                    <a:extLst>
                      <a:ext uri="{FF2B5EF4-FFF2-40B4-BE49-F238E27FC236}">
                        <a16:creationId xmlns:a16="http://schemas.microsoft.com/office/drawing/2014/main" id="{25A4E142-EA6E-4311-AED1-F27BF554A20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十字形 85">
                    <a:extLst>
                      <a:ext uri="{FF2B5EF4-FFF2-40B4-BE49-F238E27FC236}">
                        <a16:creationId xmlns:a16="http://schemas.microsoft.com/office/drawing/2014/main" id="{8FBF8BF5-2038-4088-B6C5-6949903004F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十字形 86">
                    <a:extLst>
                      <a:ext uri="{FF2B5EF4-FFF2-40B4-BE49-F238E27FC236}">
                        <a16:creationId xmlns:a16="http://schemas.microsoft.com/office/drawing/2014/main" id="{128ACFC3-C578-4BD0-9E0D-B005DEBD77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十字形 87">
                    <a:extLst>
                      <a:ext uri="{FF2B5EF4-FFF2-40B4-BE49-F238E27FC236}">
                        <a16:creationId xmlns:a16="http://schemas.microsoft.com/office/drawing/2014/main" id="{A453C6F1-BC8B-4AEF-8EB6-930E4B5A7A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7C63F415-5F36-4EB2-8F68-4BCED52CE894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8" name="十字形 77">
                    <a:extLst>
                      <a:ext uri="{FF2B5EF4-FFF2-40B4-BE49-F238E27FC236}">
                        <a16:creationId xmlns:a16="http://schemas.microsoft.com/office/drawing/2014/main" id="{9E2F0391-13C7-4B18-828E-E594AB3FB13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十字形 78">
                    <a:extLst>
                      <a:ext uri="{FF2B5EF4-FFF2-40B4-BE49-F238E27FC236}">
                        <a16:creationId xmlns:a16="http://schemas.microsoft.com/office/drawing/2014/main" id="{7041B0C9-E39D-49DF-B0DB-A16D4477FA5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十字形 79">
                    <a:extLst>
                      <a:ext uri="{FF2B5EF4-FFF2-40B4-BE49-F238E27FC236}">
                        <a16:creationId xmlns:a16="http://schemas.microsoft.com/office/drawing/2014/main" id="{602DE198-C32F-4363-985B-7AD0AC683AD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十字形 81">
                    <a:extLst>
                      <a:ext uri="{FF2B5EF4-FFF2-40B4-BE49-F238E27FC236}">
                        <a16:creationId xmlns:a16="http://schemas.microsoft.com/office/drawing/2014/main" id="{A7325827-7D4E-4310-AB32-37947F17873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十字形 82">
                    <a:extLst>
                      <a:ext uri="{FF2B5EF4-FFF2-40B4-BE49-F238E27FC236}">
                        <a16:creationId xmlns:a16="http://schemas.microsoft.com/office/drawing/2014/main" id="{E5141183-1FB1-425C-B75E-221565957EF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C5D09CAB-A8E8-4DCE-A717-BD01450381A0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3" name="十字形 72">
                    <a:extLst>
                      <a:ext uri="{FF2B5EF4-FFF2-40B4-BE49-F238E27FC236}">
                        <a16:creationId xmlns:a16="http://schemas.microsoft.com/office/drawing/2014/main" id="{DD4135A0-B89C-4CCC-B413-C7B8846141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十字形 73">
                    <a:extLst>
                      <a:ext uri="{FF2B5EF4-FFF2-40B4-BE49-F238E27FC236}">
                        <a16:creationId xmlns:a16="http://schemas.microsoft.com/office/drawing/2014/main" id="{206D505A-ACC0-432D-9E41-1702616B26C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十字形 74">
                    <a:extLst>
                      <a:ext uri="{FF2B5EF4-FFF2-40B4-BE49-F238E27FC236}">
                        <a16:creationId xmlns:a16="http://schemas.microsoft.com/office/drawing/2014/main" id="{3716299A-1122-4E54-9636-3E691804520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十字形 75">
                    <a:extLst>
                      <a:ext uri="{FF2B5EF4-FFF2-40B4-BE49-F238E27FC236}">
                        <a16:creationId xmlns:a16="http://schemas.microsoft.com/office/drawing/2014/main" id="{104E2472-ED61-4730-85D9-1649B6CE5E2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十字形 76">
                    <a:extLst>
                      <a:ext uri="{FF2B5EF4-FFF2-40B4-BE49-F238E27FC236}">
                        <a16:creationId xmlns:a16="http://schemas.microsoft.com/office/drawing/2014/main" id="{5F2B3E3B-7D16-4BBF-8D80-DDFB83F52E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960EAF2A-B7F8-4E9B-A885-1BBF3074F044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67BC626-2276-4C8B-8732-5449455FFB80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64" name="十字形 63">
                    <a:extLst>
                      <a:ext uri="{FF2B5EF4-FFF2-40B4-BE49-F238E27FC236}">
                        <a16:creationId xmlns:a16="http://schemas.microsoft.com/office/drawing/2014/main" id="{C7FB9CB6-C533-4185-86B6-EB63DDF178D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十字形 64">
                    <a:extLst>
                      <a:ext uri="{FF2B5EF4-FFF2-40B4-BE49-F238E27FC236}">
                        <a16:creationId xmlns:a16="http://schemas.microsoft.com/office/drawing/2014/main" id="{85F6C8C2-778A-43C9-ABA9-51A62958017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十字形 65">
                    <a:extLst>
                      <a:ext uri="{FF2B5EF4-FFF2-40B4-BE49-F238E27FC236}">
                        <a16:creationId xmlns:a16="http://schemas.microsoft.com/office/drawing/2014/main" id="{87F450D1-7FC0-4113-9324-F93A4EDBDB4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十字形 67">
                    <a:extLst>
                      <a:ext uri="{FF2B5EF4-FFF2-40B4-BE49-F238E27FC236}">
                        <a16:creationId xmlns:a16="http://schemas.microsoft.com/office/drawing/2014/main" id="{97A8D063-C8D9-48D4-B81D-CDDECA92522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十字形 68">
                    <a:extLst>
                      <a:ext uri="{FF2B5EF4-FFF2-40B4-BE49-F238E27FC236}">
                        <a16:creationId xmlns:a16="http://schemas.microsoft.com/office/drawing/2014/main" id="{1C442953-A897-466C-941C-DB13FFD0E5A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3EF4979B-06F6-49DD-8B40-D72F81C24AB2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9" name="十字形 58">
                    <a:extLst>
                      <a:ext uri="{FF2B5EF4-FFF2-40B4-BE49-F238E27FC236}">
                        <a16:creationId xmlns:a16="http://schemas.microsoft.com/office/drawing/2014/main" id="{F79B8604-A845-4379-95B9-4C96A47DCD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十字形 59">
                    <a:extLst>
                      <a:ext uri="{FF2B5EF4-FFF2-40B4-BE49-F238E27FC236}">
                        <a16:creationId xmlns:a16="http://schemas.microsoft.com/office/drawing/2014/main" id="{A702FA9A-9F56-4376-88D9-57E9CC481B4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十字形 60">
                    <a:extLst>
                      <a:ext uri="{FF2B5EF4-FFF2-40B4-BE49-F238E27FC236}">
                        <a16:creationId xmlns:a16="http://schemas.microsoft.com/office/drawing/2014/main" id="{22949DA9-1394-49A4-9867-3D425C4BB4E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十字形 61">
                    <a:extLst>
                      <a:ext uri="{FF2B5EF4-FFF2-40B4-BE49-F238E27FC236}">
                        <a16:creationId xmlns:a16="http://schemas.microsoft.com/office/drawing/2014/main" id="{54F22267-E247-402A-B847-6DA8969B698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十字形 62">
                    <a:extLst>
                      <a:ext uri="{FF2B5EF4-FFF2-40B4-BE49-F238E27FC236}">
                        <a16:creationId xmlns:a16="http://schemas.microsoft.com/office/drawing/2014/main" id="{D820A5A1-294A-47A6-B86C-6EF63612084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453C7402-23C2-4489-A691-7D1E2C4EA7DC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4" name="十字形 53">
                    <a:extLst>
                      <a:ext uri="{FF2B5EF4-FFF2-40B4-BE49-F238E27FC236}">
                        <a16:creationId xmlns:a16="http://schemas.microsoft.com/office/drawing/2014/main" id="{0116C527-27A3-419F-9660-08DEF2669D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十字形 54">
                    <a:extLst>
                      <a:ext uri="{FF2B5EF4-FFF2-40B4-BE49-F238E27FC236}">
                        <a16:creationId xmlns:a16="http://schemas.microsoft.com/office/drawing/2014/main" id="{B9B1AD04-D724-4FF0-9915-7A0285E6888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十字形 55">
                    <a:extLst>
                      <a:ext uri="{FF2B5EF4-FFF2-40B4-BE49-F238E27FC236}">
                        <a16:creationId xmlns:a16="http://schemas.microsoft.com/office/drawing/2014/main" id="{0843073E-3549-4CD7-B212-E68BEB60887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十字形 56">
                    <a:extLst>
                      <a:ext uri="{FF2B5EF4-FFF2-40B4-BE49-F238E27FC236}">
                        <a16:creationId xmlns:a16="http://schemas.microsoft.com/office/drawing/2014/main" id="{3A7CCBC9-0BBD-4B6C-8195-5AA7988A168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十字形 57">
                    <a:extLst>
                      <a:ext uri="{FF2B5EF4-FFF2-40B4-BE49-F238E27FC236}">
                        <a16:creationId xmlns:a16="http://schemas.microsoft.com/office/drawing/2014/main" id="{B9844298-DF28-400D-B24C-C3E0EEB57B1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7C8E756F-6269-445C-995C-BA9A0088B650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十字形 40">
              <a:extLst>
                <a:ext uri="{FF2B5EF4-FFF2-40B4-BE49-F238E27FC236}">
                  <a16:creationId xmlns:a16="http://schemas.microsoft.com/office/drawing/2014/main" id="{570F82E4-A07A-4087-9C82-DCFC18544034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337F0056-0D1F-4D20-8B02-EB145F9A6BBE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773F6545-27FA-4BDA-9C36-EFA3E94A2062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十字形 43">
              <a:extLst>
                <a:ext uri="{FF2B5EF4-FFF2-40B4-BE49-F238E27FC236}">
                  <a16:creationId xmlns:a16="http://schemas.microsoft.com/office/drawing/2014/main" id="{80413CC4-65EB-46BB-8818-90444B1243C8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3F440F4C-9F78-4EEF-95D8-A6A7EE63EB50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/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𝑩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blipFill>
                <a:blip r:embed="rId11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26710EC9-DF48-4331-B51E-514B9184E62E}"/>
              </a:ext>
            </a:extLst>
          </p:cNvPr>
          <p:cNvSpPr/>
          <p:nvPr/>
        </p:nvSpPr>
        <p:spPr>
          <a:xfrm>
            <a:off x="9138062" y="2789536"/>
            <a:ext cx="2190994" cy="31207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1A681E6-1BB0-443C-BDC8-B393903C3BD9}"/>
              </a:ext>
            </a:extLst>
          </p:cNvPr>
          <p:cNvSpPr/>
          <p:nvPr/>
        </p:nvSpPr>
        <p:spPr>
          <a:xfrm>
            <a:off x="9138062" y="3862157"/>
            <a:ext cx="2190994" cy="312074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527002D-F9C9-49C8-A820-8A07C789CECD}"/>
              </a:ext>
            </a:extLst>
          </p:cNvPr>
          <p:cNvGrpSpPr/>
          <p:nvPr/>
        </p:nvGrpSpPr>
        <p:grpSpPr>
          <a:xfrm>
            <a:off x="9256059" y="2840057"/>
            <a:ext cx="1569895" cy="1343007"/>
            <a:chOff x="9256059" y="3125547"/>
            <a:chExt cx="1569895" cy="134300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08D647F-2B1E-48C7-AFE3-3A25934B3CBA}"/>
                </a:ext>
              </a:extLst>
            </p:cNvPr>
            <p:cNvGrpSpPr/>
            <p:nvPr/>
          </p:nvGrpSpPr>
          <p:grpSpPr>
            <a:xfrm>
              <a:off x="9256059" y="3125547"/>
              <a:ext cx="1569895" cy="1343007"/>
              <a:chOff x="7213022" y="5110415"/>
              <a:chExt cx="1569895" cy="1343007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D237FA4-F264-47BC-AA91-17A6B8BB1CAB}"/>
                  </a:ext>
                </a:extLst>
              </p:cNvPr>
              <p:cNvGrpSpPr/>
              <p:nvPr/>
            </p:nvGrpSpPr>
            <p:grpSpPr>
              <a:xfrm>
                <a:off x="7457616" y="5186896"/>
                <a:ext cx="1127805" cy="1127805"/>
                <a:chOff x="7457616" y="5186896"/>
                <a:chExt cx="1127805" cy="1127805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1F8B495B-A39B-41CD-92B9-4D7A74FC9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17328" y="5348399"/>
                  <a:ext cx="406199" cy="4061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6C7DC9A1-B845-42FD-9A76-4A506CE031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7328" y="5752255"/>
                  <a:ext cx="406199" cy="4061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弧形 6">
                  <a:extLst>
                    <a:ext uri="{FF2B5EF4-FFF2-40B4-BE49-F238E27FC236}">
                      <a16:creationId xmlns:a16="http://schemas.microsoft.com/office/drawing/2014/main" id="{A4D9570C-74F8-47DC-BE77-158B09EE4CB6}"/>
                    </a:ext>
                  </a:extLst>
                </p:cNvPr>
                <p:cNvSpPr/>
                <p:nvPr/>
              </p:nvSpPr>
              <p:spPr>
                <a:xfrm rot="18900000">
                  <a:off x="7457616" y="5186896"/>
                  <a:ext cx="1127805" cy="1127805"/>
                </a:xfrm>
                <a:prstGeom prst="arc">
                  <a:avLst>
                    <a:gd name="adj1" fmla="val 5382765"/>
                    <a:gd name="adj2" fmla="val 0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4B0A616-F101-4EA8-97AC-2BB39D3178AF}"/>
                      </a:ext>
                    </a:extLst>
                  </p:cNvPr>
                  <p:cNvSpPr txBox="1"/>
                  <p:nvPr/>
                </p:nvSpPr>
                <p:spPr>
                  <a:xfrm>
                    <a:off x="7734640" y="5574790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44B0A616-F101-4EA8-97AC-2BB39D3178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4640" y="5574790"/>
                    <a:ext cx="37555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075111D1-4B4D-4932-B32C-C78F1284111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360" y="6074575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𝑑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075111D1-4B4D-4932-B32C-C78F12841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360" y="6074575"/>
                    <a:ext cx="37555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3B940744-B559-450B-A8DC-5E149762454F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023" y="5121658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3B940744-B559-450B-A8DC-5E14976245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3023" y="5121658"/>
                    <a:ext cx="37555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AEFD4A0-1E4D-438A-B104-81839B1368F6}"/>
                      </a:ext>
                    </a:extLst>
                  </p:cNvPr>
                  <p:cNvSpPr txBox="1"/>
                  <p:nvPr/>
                </p:nvSpPr>
                <p:spPr>
                  <a:xfrm>
                    <a:off x="7213022" y="6084090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2AEFD4A0-1E4D-438A-B104-81839B1368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3022" y="6084090"/>
                    <a:ext cx="37555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541AD8D1-B3B0-46A6-BE29-BA0D27F1CBB2}"/>
                      </a:ext>
                    </a:extLst>
                  </p:cNvPr>
                  <p:cNvSpPr txBox="1"/>
                  <p:nvPr/>
                </p:nvSpPr>
                <p:spPr>
                  <a:xfrm>
                    <a:off x="8400026" y="5110415"/>
                    <a:ext cx="3755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𝑎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8" name="文本框 97">
                    <a:extLst>
                      <a:ext uri="{FF2B5EF4-FFF2-40B4-BE49-F238E27FC236}">
                        <a16:creationId xmlns:a16="http://schemas.microsoft.com/office/drawing/2014/main" id="{541AD8D1-B3B0-46A6-BE29-BA0D27F1CB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0026" y="5110415"/>
                    <a:ext cx="37555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6DD3F8B-4DF9-4213-8734-E29212548C33}"/>
                    </a:ext>
                  </a:extLst>
                </p:cNvPr>
                <p:cNvSpPr txBox="1"/>
                <p:nvPr/>
              </p:nvSpPr>
              <p:spPr>
                <a:xfrm>
                  <a:off x="9890201" y="3850705"/>
                  <a:ext cx="5239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6DD3F8B-4DF9-4213-8734-E29212548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0201" y="3850705"/>
                  <a:ext cx="52399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A95E3E5-33B2-4A75-B8DD-6AA20F99987D}"/>
              </a:ext>
            </a:extLst>
          </p:cNvPr>
          <p:cNvGrpSpPr/>
          <p:nvPr/>
        </p:nvGrpSpPr>
        <p:grpSpPr>
          <a:xfrm>
            <a:off x="9798102" y="2108976"/>
            <a:ext cx="847425" cy="369332"/>
            <a:chOff x="9798102" y="4364627"/>
            <a:chExt cx="847425" cy="369332"/>
          </a:xfrm>
        </p:grpSpPr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87C7DEB-32F9-4C1D-AB21-C9D83C13A3B7}"/>
                </a:ext>
              </a:extLst>
            </p:cNvPr>
            <p:cNvCxnSpPr>
              <a:cxnSpLocks/>
            </p:cNvCxnSpPr>
            <p:nvPr/>
          </p:nvCxnSpPr>
          <p:spPr>
            <a:xfrm>
              <a:off x="9798102" y="4546831"/>
              <a:ext cx="5245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/>
                <p:nvPr/>
              </p:nvSpPr>
              <p:spPr>
                <a:xfrm>
                  <a:off x="10269970" y="4364627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9970" y="4364627"/>
                  <a:ext cx="37555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430179B3-C172-4F56-9B17-48FC65DF8077}"/>
                  </a:ext>
                </a:extLst>
              </p:cNvPr>
              <p:cNvSpPr txBox="1"/>
              <p:nvPr/>
            </p:nvSpPr>
            <p:spPr>
              <a:xfrm>
                <a:off x="507460" y="3865245"/>
                <a:ext cx="10947740" cy="18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运动导体 切割磁感线的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有效长度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，为 导体始末两端的连线 在运动方向上的投影。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这是因为，电动势本身的定义为“非静电力对单位正电荷</a:t>
                </a:r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做功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的大小”，它与路径无关。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或者根据例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1.2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的思想，不论导体形状如何，只要其速度不变，那么面积的变化率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是不变的，则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也不变。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而“在运动方向上的投影”，则是计算中的第二类曲线积分的要求。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注意，这里要求导线平面与磁场方向垂直。否则应先将连线投影在垂直于磁场方向上。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430179B3-C172-4F56-9B17-48FC65DF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865245"/>
                <a:ext cx="10947740" cy="1881284"/>
              </a:xfrm>
              <a:prstGeom prst="rect">
                <a:avLst/>
              </a:prstGeom>
              <a:blipFill>
                <a:blip r:embed="rId19"/>
                <a:stretch>
                  <a:fillRect l="-278" b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4942A5-FD44-4F8F-B608-37FFAF5F25FF}"/>
              </a:ext>
            </a:extLst>
          </p:cNvPr>
          <p:cNvCxnSpPr>
            <a:cxnSpLocks/>
          </p:cNvCxnSpPr>
          <p:nvPr/>
        </p:nvCxnSpPr>
        <p:spPr>
          <a:xfrm>
            <a:off x="10461371" y="3097028"/>
            <a:ext cx="0" cy="760547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906FA170-0BD4-4CE0-BFDC-2A66FC891999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动生电动势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动生电动势的计算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383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89" grpId="0"/>
      <p:bldP spid="26" grpId="0" animBg="1"/>
      <p:bldP spid="26" grpId="1" animBg="1"/>
      <p:bldP spid="108" grpId="0" animBg="1"/>
      <p:bldP spid="108" grpId="1" animBg="1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501511D2-6948-426E-920E-B47201CBE9E4}"/>
              </a:ext>
            </a:extLst>
          </p:cNvPr>
          <p:cNvSpPr/>
          <p:nvPr/>
        </p:nvSpPr>
        <p:spPr>
          <a:xfrm>
            <a:off x="507457" y="4338699"/>
            <a:ext cx="6801805" cy="1557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0183932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：如图长为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的导体棒置于匀强磁场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𝑩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中，绕其一端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以匀角速度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转动，求棒上的感应电动势。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0183932" cy="425116"/>
              </a:xfrm>
              <a:prstGeom prst="rect">
                <a:avLst/>
              </a:prstGeom>
              <a:blipFill>
                <a:blip r:embed="rId3"/>
                <a:stretch>
                  <a:fillRect l="-299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95560"/>
                <a:ext cx="8944856" cy="1862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解：由于棒上各点的线速度不相同，故采用积分方法求解。以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点向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点为正方向，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取棒上与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点为距离为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的有向线元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𝒍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b="1" i="1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𝑣𝐵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𝑣𝐵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)·</m:t>
                        </m:r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𝑣𝐵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负号表示方向与选定正方向相反，即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方向为从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点指向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95560"/>
                <a:ext cx="8944856" cy="1862561"/>
              </a:xfrm>
              <a:prstGeom prst="rect">
                <a:avLst/>
              </a:prstGeom>
              <a:blipFill>
                <a:blip r:embed="rId4"/>
                <a:stretch>
                  <a:fillRect l="-341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960606" y="1558332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3AFCF7D-FFB9-49F4-A330-21D1C3A3ACF2}"/>
              </a:ext>
            </a:extLst>
          </p:cNvPr>
          <p:cNvGrpSpPr/>
          <p:nvPr/>
        </p:nvGrpSpPr>
        <p:grpSpPr>
          <a:xfrm>
            <a:off x="9316780" y="2602903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0CC7DB-ED19-4A2F-95F2-66EE12738D30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19A66DC7-C3DF-4386-BE30-BDC57C0B8CEC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4A218366-B1B7-4A51-A32D-0C5AFBB44358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84" name="十字形 83">
                    <a:extLst>
                      <a:ext uri="{FF2B5EF4-FFF2-40B4-BE49-F238E27FC236}">
                        <a16:creationId xmlns:a16="http://schemas.microsoft.com/office/drawing/2014/main" id="{7069366A-E053-48B4-A65E-8A5C481D9F1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十字形 84">
                    <a:extLst>
                      <a:ext uri="{FF2B5EF4-FFF2-40B4-BE49-F238E27FC236}">
                        <a16:creationId xmlns:a16="http://schemas.microsoft.com/office/drawing/2014/main" id="{25A4E142-EA6E-4311-AED1-F27BF554A20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十字形 85">
                    <a:extLst>
                      <a:ext uri="{FF2B5EF4-FFF2-40B4-BE49-F238E27FC236}">
                        <a16:creationId xmlns:a16="http://schemas.microsoft.com/office/drawing/2014/main" id="{8FBF8BF5-2038-4088-B6C5-6949903004F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十字形 86">
                    <a:extLst>
                      <a:ext uri="{FF2B5EF4-FFF2-40B4-BE49-F238E27FC236}">
                        <a16:creationId xmlns:a16="http://schemas.microsoft.com/office/drawing/2014/main" id="{128ACFC3-C578-4BD0-9E0D-B005DEBD77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十字形 87">
                    <a:extLst>
                      <a:ext uri="{FF2B5EF4-FFF2-40B4-BE49-F238E27FC236}">
                        <a16:creationId xmlns:a16="http://schemas.microsoft.com/office/drawing/2014/main" id="{A453C6F1-BC8B-4AEF-8EB6-930E4B5A7A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7C63F415-5F36-4EB2-8F68-4BCED52CE894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8" name="十字形 77">
                    <a:extLst>
                      <a:ext uri="{FF2B5EF4-FFF2-40B4-BE49-F238E27FC236}">
                        <a16:creationId xmlns:a16="http://schemas.microsoft.com/office/drawing/2014/main" id="{9E2F0391-13C7-4B18-828E-E594AB3FB13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十字形 78">
                    <a:extLst>
                      <a:ext uri="{FF2B5EF4-FFF2-40B4-BE49-F238E27FC236}">
                        <a16:creationId xmlns:a16="http://schemas.microsoft.com/office/drawing/2014/main" id="{7041B0C9-E39D-49DF-B0DB-A16D4477FA5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十字形 79">
                    <a:extLst>
                      <a:ext uri="{FF2B5EF4-FFF2-40B4-BE49-F238E27FC236}">
                        <a16:creationId xmlns:a16="http://schemas.microsoft.com/office/drawing/2014/main" id="{602DE198-C32F-4363-985B-7AD0AC683AD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十字形 81">
                    <a:extLst>
                      <a:ext uri="{FF2B5EF4-FFF2-40B4-BE49-F238E27FC236}">
                        <a16:creationId xmlns:a16="http://schemas.microsoft.com/office/drawing/2014/main" id="{A7325827-7D4E-4310-AB32-37947F17873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十字形 82">
                    <a:extLst>
                      <a:ext uri="{FF2B5EF4-FFF2-40B4-BE49-F238E27FC236}">
                        <a16:creationId xmlns:a16="http://schemas.microsoft.com/office/drawing/2014/main" id="{E5141183-1FB1-425C-B75E-221565957EF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C5D09CAB-A8E8-4DCE-A717-BD01450381A0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3" name="十字形 72">
                    <a:extLst>
                      <a:ext uri="{FF2B5EF4-FFF2-40B4-BE49-F238E27FC236}">
                        <a16:creationId xmlns:a16="http://schemas.microsoft.com/office/drawing/2014/main" id="{DD4135A0-B89C-4CCC-B413-C7B8846141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十字形 73">
                    <a:extLst>
                      <a:ext uri="{FF2B5EF4-FFF2-40B4-BE49-F238E27FC236}">
                        <a16:creationId xmlns:a16="http://schemas.microsoft.com/office/drawing/2014/main" id="{206D505A-ACC0-432D-9E41-1702616B26C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十字形 74">
                    <a:extLst>
                      <a:ext uri="{FF2B5EF4-FFF2-40B4-BE49-F238E27FC236}">
                        <a16:creationId xmlns:a16="http://schemas.microsoft.com/office/drawing/2014/main" id="{3716299A-1122-4E54-9636-3E691804520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" name="十字形 75">
                    <a:extLst>
                      <a:ext uri="{FF2B5EF4-FFF2-40B4-BE49-F238E27FC236}">
                        <a16:creationId xmlns:a16="http://schemas.microsoft.com/office/drawing/2014/main" id="{104E2472-ED61-4730-85D9-1649B6CE5E2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十字形 76">
                    <a:extLst>
                      <a:ext uri="{FF2B5EF4-FFF2-40B4-BE49-F238E27FC236}">
                        <a16:creationId xmlns:a16="http://schemas.microsoft.com/office/drawing/2014/main" id="{5F2B3E3B-7D16-4BBF-8D80-DDFB83F52E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960EAF2A-B7F8-4E9B-A885-1BBF3074F044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67BC626-2276-4C8B-8732-5449455FFB80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64" name="十字形 63">
                    <a:extLst>
                      <a:ext uri="{FF2B5EF4-FFF2-40B4-BE49-F238E27FC236}">
                        <a16:creationId xmlns:a16="http://schemas.microsoft.com/office/drawing/2014/main" id="{C7FB9CB6-C533-4185-86B6-EB63DDF178D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十字形 64">
                    <a:extLst>
                      <a:ext uri="{FF2B5EF4-FFF2-40B4-BE49-F238E27FC236}">
                        <a16:creationId xmlns:a16="http://schemas.microsoft.com/office/drawing/2014/main" id="{85F6C8C2-778A-43C9-ABA9-51A62958017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十字形 65">
                    <a:extLst>
                      <a:ext uri="{FF2B5EF4-FFF2-40B4-BE49-F238E27FC236}">
                        <a16:creationId xmlns:a16="http://schemas.microsoft.com/office/drawing/2014/main" id="{87F450D1-7FC0-4113-9324-F93A4EDBDB4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十字形 67">
                    <a:extLst>
                      <a:ext uri="{FF2B5EF4-FFF2-40B4-BE49-F238E27FC236}">
                        <a16:creationId xmlns:a16="http://schemas.microsoft.com/office/drawing/2014/main" id="{97A8D063-C8D9-48D4-B81D-CDDECA92522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十字形 68">
                    <a:extLst>
                      <a:ext uri="{FF2B5EF4-FFF2-40B4-BE49-F238E27FC236}">
                        <a16:creationId xmlns:a16="http://schemas.microsoft.com/office/drawing/2014/main" id="{1C442953-A897-466C-941C-DB13FFD0E5A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3EF4979B-06F6-49DD-8B40-D72F81C24AB2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9" name="十字形 58">
                    <a:extLst>
                      <a:ext uri="{FF2B5EF4-FFF2-40B4-BE49-F238E27FC236}">
                        <a16:creationId xmlns:a16="http://schemas.microsoft.com/office/drawing/2014/main" id="{F79B8604-A845-4379-95B9-4C96A47DCDC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十字形 59">
                    <a:extLst>
                      <a:ext uri="{FF2B5EF4-FFF2-40B4-BE49-F238E27FC236}">
                        <a16:creationId xmlns:a16="http://schemas.microsoft.com/office/drawing/2014/main" id="{A702FA9A-9F56-4376-88D9-57E9CC481B4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十字形 60">
                    <a:extLst>
                      <a:ext uri="{FF2B5EF4-FFF2-40B4-BE49-F238E27FC236}">
                        <a16:creationId xmlns:a16="http://schemas.microsoft.com/office/drawing/2014/main" id="{22949DA9-1394-49A4-9867-3D425C4BB4E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十字形 61">
                    <a:extLst>
                      <a:ext uri="{FF2B5EF4-FFF2-40B4-BE49-F238E27FC236}">
                        <a16:creationId xmlns:a16="http://schemas.microsoft.com/office/drawing/2014/main" id="{54F22267-E247-402A-B847-6DA8969B698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十字形 62">
                    <a:extLst>
                      <a:ext uri="{FF2B5EF4-FFF2-40B4-BE49-F238E27FC236}">
                        <a16:creationId xmlns:a16="http://schemas.microsoft.com/office/drawing/2014/main" id="{D820A5A1-294A-47A6-B86C-6EF63612084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453C7402-23C2-4489-A691-7D1E2C4EA7DC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4" name="十字形 53">
                    <a:extLst>
                      <a:ext uri="{FF2B5EF4-FFF2-40B4-BE49-F238E27FC236}">
                        <a16:creationId xmlns:a16="http://schemas.microsoft.com/office/drawing/2014/main" id="{0116C527-27A3-419F-9660-08DEF2669DE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十字形 54">
                    <a:extLst>
                      <a:ext uri="{FF2B5EF4-FFF2-40B4-BE49-F238E27FC236}">
                        <a16:creationId xmlns:a16="http://schemas.microsoft.com/office/drawing/2014/main" id="{B9B1AD04-D724-4FF0-9915-7A0285E6888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十字形 55">
                    <a:extLst>
                      <a:ext uri="{FF2B5EF4-FFF2-40B4-BE49-F238E27FC236}">
                        <a16:creationId xmlns:a16="http://schemas.microsoft.com/office/drawing/2014/main" id="{0843073E-3549-4CD7-B212-E68BEB60887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十字形 56">
                    <a:extLst>
                      <a:ext uri="{FF2B5EF4-FFF2-40B4-BE49-F238E27FC236}">
                        <a16:creationId xmlns:a16="http://schemas.microsoft.com/office/drawing/2014/main" id="{3A7CCBC9-0BBD-4B6C-8195-5AA7988A168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十字形 57">
                    <a:extLst>
                      <a:ext uri="{FF2B5EF4-FFF2-40B4-BE49-F238E27FC236}">
                        <a16:creationId xmlns:a16="http://schemas.microsoft.com/office/drawing/2014/main" id="{B9844298-DF28-400D-B24C-C3E0EEB57B1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7C8E756F-6269-445C-995C-BA9A0088B650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十字形 40">
              <a:extLst>
                <a:ext uri="{FF2B5EF4-FFF2-40B4-BE49-F238E27FC236}">
                  <a16:creationId xmlns:a16="http://schemas.microsoft.com/office/drawing/2014/main" id="{570F82E4-A07A-4087-9C82-DCFC18544034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337F0056-0D1F-4D20-8B02-EB145F9A6BBE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773F6545-27FA-4BDA-9C36-EFA3E94A2062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十字形 43">
              <a:extLst>
                <a:ext uri="{FF2B5EF4-FFF2-40B4-BE49-F238E27FC236}">
                  <a16:creationId xmlns:a16="http://schemas.microsoft.com/office/drawing/2014/main" id="{80413CC4-65EB-46BB-8818-90444B1243C8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十字形 44">
              <a:extLst>
                <a:ext uri="{FF2B5EF4-FFF2-40B4-BE49-F238E27FC236}">
                  <a16:creationId xmlns:a16="http://schemas.microsoft.com/office/drawing/2014/main" id="{3F440F4C-9F78-4EEF-95D8-A6A7EE63EB50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/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𝑩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564BF487-19B6-4240-BB1D-529F8B70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075" y="3331907"/>
                <a:ext cx="326571" cy="369332"/>
              </a:xfrm>
              <a:prstGeom prst="rect">
                <a:avLst/>
              </a:prstGeom>
              <a:blipFill>
                <a:blip r:embed="rId11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本框 89">
            <a:extLst>
              <a:ext uri="{FF2B5EF4-FFF2-40B4-BE49-F238E27FC236}">
                <a16:creationId xmlns:a16="http://schemas.microsoft.com/office/drawing/2014/main" id="{906FA170-0BD4-4CE0-BFDC-2A66FC891999}"/>
              </a:ext>
            </a:extLst>
          </p:cNvPr>
          <p:cNvSpPr txBox="1"/>
          <p:nvPr/>
        </p:nvSpPr>
        <p:spPr>
          <a:xfrm>
            <a:off x="507459" y="496110"/>
            <a:ext cx="329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动生电动势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4BF31C0-9E91-4AC1-95F5-1197EBE34B3B}"/>
              </a:ext>
            </a:extLst>
          </p:cNvPr>
          <p:cNvSpPr txBox="1"/>
          <p:nvPr/>
        </p:nvSpPr>
        <p:spPr>
          <a:xfrm>
            <a:off x="3883890" y="775742"/>
            <a:ext cx="1958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动生电动势的计算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57D22A-486A-49A4-AB98-C2E75949F36B}"/>
              </a:ext>
            </a:extLst>
          </p:cNvPr>
          <p:cNvSpPr/>
          <p:nvPr/>
        </p:nvSpPr>
        <p:spPr>
          <a:xfrm>
            <a:off x="9675223" y="2841330"/>
            <a:ext cx="1245378" cy="1245378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542ECB-FBD9-48BB-9059-0A17F6041AE9}"/>
              </a:ext>
            </a:extLst>
          </p:cNvPr>
          <p:cNvGrpSpPr/>
          <p:nvPr/>
        </p:nvGrpSpPr>
        <p:grpSpPr>
          <a:xfrm>
            <a:off x="9999573" y="1990600"/>
            <a:ext cx="607161" cy="941249"/>
            <a:chOff x="9999573" y="1776118"/>
            <a:chExt cx="607161" cy="941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/>
                <p:nvPr/>
              </p:nvSpPr>
              <p:spPr>
                <a:xfrm>
                  <a:off x="10097356" y="1776118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5BB75AB-6795-46CE-A45F-7AFAC990B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356" y="1776118"/>
                  <a:ext cx="37555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78C31B80-E7EF-4F12-8C3E-37C4C6D70F92}"/>
                </a:ext>
              </a:extLst>
            </p:cNvPr>
            <p:cNvSpPr/>
            <p:nvPr/>
          </p:nvSpPr>
          <p:spPr>
            <a:xfrm>
              <a:off x="9999573" y="2110206"/>
              <a:ext cx="607161" cy="607161"/>
            </a:xfrm>
            <a:prstGeom prst="arc">
              <a:avLst>
                <a:gd name="adj1" fmla="val 13207564"/>
                <a:gd name="adj2" fmla="val 19063582"/>
              </a:avLst>
            </a:prstGeom>
            <a:ln w="127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D091DCC-58A4-4AE0-9BA7-EE67E6903FDD}"/>
              </a:ext>
            </a:extLst>
          </p:cNvPr>
          <p:cNvGrpSpPr/>
          <p:nvPr/>
        </p:nvGrpSpPr>
        <p:grpSpPr>
          <a:xfrm>
            <a:off x="9902465" y="2516867"/>
            <a:ext cx="492579" cy="1131010"/>
            <a:chOff x="9902465" y="2516867"/>
            <a:chExt cx="492579" cy="1131010"/>
          </a:xfrm>
        </p:grpSpPr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A969EF98-4D94-4E5D-9650-A43019673748}"/>
                </a:ext>
              </a:extLst>
            </p:cNvPr>
            <p:cNvSpPr/>
            <p:nvPr/>
          </p:nvSpPr>
          <p:spPr>
            <a:xfrm>
              <a:off x="10250071" y="2810620"/>
              <a:ext cx="84602" cy="705953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579B76B-86A5-4FFC-AD6A-6C72F73A7201}"/>
                </a:ext>
              </a:extLst>
            </p:cNvPr>
            <p:cNvSpPr/>
            <p:nvPr/>
          </p:nvSpPr>
          <p:spPr>
            <a:xfrm>
              <a:off x="10261495" y="3436916"/>
              <a:ext cx="58522" cy="585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51D43DA-D17B-4658-8C23-F6BB5ACB863B}"/>
                    </a:ext>
                  </a:extLst>
                </p:cNvPr>
                <p:cNvSpPr txBox="1"/>
                <p:nvPr/>
              </p:nvSpPr>
              <p:spPr>
                <a:xfrm>
                  <a:off x="9909577" y="3278545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651D43DA-D17B-4658-8C23-F6BB5ACB8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9577" y="3278545"/>
                  <a:ext cx="37555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75DB7DB6-A557-4302-A969-2379FB85BD99}"/>
                    </a:ext>
                  </a:extLst>
                </p:cNvPr>
                <p:cNvSpPr txBox="1"/>
                <p:nvPr/>
              </p:nvSpPr>
              <p:spPr>
                <a:xfrm>
                  <a:off x="9902465" y="2516867"/>
                  <a:ext cx="4925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75DB7DB6-A557-4302-A969-2379FB85B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2465" y="2516867"/>
                  <a:ext cx="49257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9BDAA38-D186-425C-894D-A2D88BF260CA}"/>
              </a:ext>
            </a:extLst>
          </p:cNvPr>
          <p:cNvGrpSpPr/>
          <p:nvPr/>
        </p:nvGrpSpPr>
        <p:grpSpPr>
          <a:xfrm>
            <a:off x="10249249" y="3005873"/>
            <a:ext cx="510936" cy="369332"/>
            <a:chOff x="10249249" y="3005873"/>
            <a:chExt cx="510936" cy="36933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D12C485-E485-496A-9865-BE318417F0AF}"/>
                </a:ext>
              </a:extLst>
            </p:cNvPr>
            <p:cNvSpPr/>
            <p:nvPr/>
          </p:nvSpPr>
          <p:spPr>
            <a:xfrm rot="5400000">
              <a:off x="10235456" y="3141872"/>
              <a:ext cx="118690" cy="911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E67F5D8-D94E-409E-9665-319C223053B4}"/>
                    </a:ext>
                  </a:extLst>
                </p:cNvPr>
                <p:cNvSpPr txBox="1"/>
                <p:nvPr/>
              </p:nvSpPr>
              <p:spPr>
                <a:xfrm>
                  <a:off x="10267606" y="3005873"/>
                  <a:ext cx="4925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𝒍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E67F5D8-D94E-409E-9665-319C22305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606" y="3005873"/>
                  <a:ext cx="4925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31A0A02-0279-4F45-A116-9E3B12DE7A49}"/>
              </a:ext>
            </a:extLst>
          </p:cNvPr>
          <p:cNvGrpSpPr/>
          <p:nvPr/>
        </p:nvGrpSpPr>
        <p:grpSpPr>
          <a:xfrm>
            <a:off x="9737155" y="2990039"/>
            <a:ext cx="512094" cy="369332"/>
            <a:chOff x="9737155" y="2990039"/>
            <a:chExt cx="512094" cy="369332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A81340A-8013-4951-922A-A5E8690700E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0009997" y="3187424"/>
              <a:ext cx="2392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36620F92-2F33-4EBD-8E9E-B604A05E3CA2}"/>
                    </a:ext>
                  </a:extLst>
                </p:cNvPr>
                <p:cNvSpPr txBox="1"/>
                <p:nvPr/>
              </p:nvSpPr>
              <p:spPr>
                <a:xfrm>
                  <a:off x="9737155" y="2990039"/>
                  <a:ext cx="3755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36620F92-2F33-4EBD-8E9E-B604A05E3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7155" y="2990039"/>
                  <a:ext cx="37555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E6440A1-1F4B-414D-AEE4-E1501E712D98}"/>
                  </a:ext>
                </a:extLst>
              </p:cNvPr>
              <p:cNvSpPr txBox="1"/>
              <p:nvPr/>
            </p:nvSpPr>
            <p:spPr>
              <a:xfrm>
                <a:off x="837869" y="4624765"/>
                <a:ext cx="318258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矢量叉乘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𝑣𝐵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方向：由右手螺旋定则给出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E6440A1-1F4B-414D-AEE4-E1501E712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69" y="4624765"/>
                <a:ext cx="3182587" cy="984885"/>
              </a:xfrm>
              <a:prstGeom prst="rect">
                <a:avLst/>
              </a:prstGeom>
              <a:blipFill>
                <a:blip r:embed="rId17"/>
                <a:stretch>
                  <a:fillRect l="-956" t="-1863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模型 104" descr="Hand">
                <a:extLst>
                  <a:ext uri="{FF2B5EF4-FFF2-40B4-BE49-F238E27FC236}">
                    <a16:creationId xmlns:a16="http://schemas.microsoft.com/office/drawing/2014/main" id="{E3A447E5-1C6C-43DC-B94F-557F7E4C22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53595"/>
                  </p:ext>
                </p:extLst>
              </p:nvPr>
            </p:nvGraphicFramePr>
            <p:xfrm rot="16200000" flipH="1">
              <a:off x="4859589" y="4263998"/>
              <a:ext cx="1148758" cy="1870293"/>
            </p:xfrm>
            <a:graphic>
              <a:graphicData uri="http://schemas.microsoft.com/office/drawing/2017/model3d">
                <am3d:model3d r:embed="rId18">
                  <am3d:spPr>
                    <a:xfrm rot="16200000" flipH="1">
                      <a:off x="0" y="0"/>
                      <a:ext cx="1148758" cy="187029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884455" ay="-351383" az="-10704335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212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模型 104" descr="Hand">
                <a:extLst>
                  <a:ext uri="{FF2B5EF4-FFF2-40B4-BE49-F238E27FC236}">
                    <a16:creationId xmlns:a16="http://schemas.microsoft.com/office/drawing/2014/main" id="{E3A447E5-1C6C-43DC-B94F-557F7E4C22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6200000" flipH="1">
                <a:off x="4859589" y="4263998"/>
                <a:ext cx="1148758" cy="1870293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646DC495-5714-4DE9-AFAF-0483C6FD878F}"/>
              </a:ext>
            </a:extLst>
          </p:cNvPr>
          <p:cNvGrpSpPr/>
          <p:nvPr/>
        </p:nvGrpSpPr>
        <p:grpSpPr>
          <a:xfrm>
            <a:off x="4128761" y="4932541"/>
            <a:ext cx="882324" cy="369332"/>
            <a:chOff x="9737155" y="2990039"/>
            <a:chExt cx="882324" cy="369332"/>
          </a:xfrm>
        </p:grpSpPr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7ED66BAB-F707-4F22-A7EB-481014569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9997" y="3187424"/>
              <a:ext cx="6094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A0F6CBE3-AAE3-47D0-93EA-22D7AA81A192}"/>
                    </a:ext>
                  </a:extLst>
                </p:cNvPr>
                <p:cNvSpPr txBox="1"/>
                <p:nvPr/>
              </p:nvSpPr>
              <p:spPr>
                <a:xfrm>
                  <a:off x="9737155" y="2990039"/>
                  <a:ext cx="3287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A0F6CBE3-AAE3-47D0-93EA-22D7AA81A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7155" y="2990039"/>
                  <a:ext cx="32876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591D5DE-BB1A-49E0-9748-ACBAB0DEF3D5}"/>
              </a:ext>
            </a:extLst>
          </p:cNvPr>
          <p:cNvGrpSpPr/>
          <p:nvPr/>
        </p:nvGrpSpPr>
        <p:grpSpPr>
          <a:xfrm>
            <a:off x="4209706" y="4500782"/>
            <a:ext cx="417359" cy="369332"/>
            <a:chOff x="4061753" y="4622975"/>
            <a:chExt cx="417359" cy="369332"/>
          </a:xfrm>
        </p:grpSpPr>
        <p:sp>
          <p:nvSpPr>
            <p:cNvPr id="114" name="十字形 113">
              <a:extLst>
                <a:ext uri="{FF2B5EF4-FFF2-40B4-BE49-F238E27FC236}">
                  <a16:creationId xmlns:a16="http://schemas.microsoft.com/office/drawing/2014/main" id="{B9DC1E6F-2B6B-4A0A-A491-538815F6B2C6}"/>
                </a:ext>
              </a:extLst>
            </p:cNvPr>
            <p:cNvSpPr/>
            <p:nvPr/>
          </p:nvSpPr>
          <p:spPr>
            <a:xfrm rot="2700000">
              <a:off x="4338660" y="4829999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40A28AD7-73A3-4D84-8407-0E7BC464372C}"/>
                    </a:ext>
                  </a:extLst>
                </p:cNvPr>
                <p:cNvSpPr txBox="1"/>
                <p:nvPr/>
              </p:nvSpPr>
              <p:spPr>
                <a:xfrm>
                  <a:off x="4061753" y="4622975"/>
                  <a:ext cx="3287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40A28AD7-73A3-4D84-8407-0E7BC4643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753" y="4622975"/>
                  <a:ext cx="328763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539A5351-ADDE-47EE-A921-B1BFA81A291C}"/>
              </a:ext>
            </a:extLst>
          </p:cNvPr>
          <p:cNvGrpSpPr/>
          <p:nvPr/>
        </p:nvGrpSpPr>
        <p:grpSpPr>
          <a:xfrm rot="16200000">
            <a:off x="5763714" y="4985351"/>
            <a:ext cx="509282" cy="984702"/>
            <a:chOff x="10110196" y="3151915"/>
            <a:chExt cx="509282" cy="984702"/>
          </a:xfrm>
        </p:grpSpPr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4CE19FB8-228D-423B-A947-6C2C6F5520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26183" y="2994129"/>
              <a:ext cx="0" cy="3865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CC041A0D-2567-442A-BD12-75130E3AE2FD}"/>
                    </a:ext>
                  </a:extLst>
                </p:cNvPr>
                <p:cNvSpPr txBox="1"/>
                <p:nvPr/>
              </p:nvSpPr>
              <p:spPr>
                <a:xfrm rot="5400000">
                  <a:off x="9802511" y="3459600"/>
                  <a:ext cx="9847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CC041A0D-2567-442A-BD12-75130E3AE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802511" y="3459600"/>
                  <a:ext cx="984702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39872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60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7" presetClass="emph" presetSubtype="512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500000">
                                      <p:cBhvr>
                                        <p:cTn id="83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21" grpId="0"/>
      <p:bldP spid="132" grpId="0" uiExpand="1" build="p"/>
      <p:bldP spid="89" grpId="0"/>
      <p:bldP spid="2" grpId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29951</TotalTime>
  <Words>3191</Words>
  <Application>Microsoft Office PowerPoint</Application>
  <PresentationFormat>宽屏</PresentationFormat>
  <Paragraphs>376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楷体</vt:lpstr>
      <vt:lpstr>等线</vt:lpstr>
      <vt:lpstr>方正清刻本悦宋简体</vt:lpstr>
      <vt:lpstr>华文宋体</vt:lpstr>
      <vt:lpstr>Cambria Math</vt:lpstr>
      <vt:lpstr>Arial</vt:lpstr>
      <vt:lpstr>华文中宋</vt:lpstr>
      <vt:lpstr>等线 Light</vt:lpstr>
      <vt:lpstr>字由文艺黑</vt:lpstr>
      <vt:lpstr>方正小标宋简体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234</cp:revision>
  <dcterms:created xsi:type="dcterms:W3CDTF">2022-05-05T07:14:53Z</dcterms:created>
  <dcterms:modified xsi:type="dcterms:W3CDTF">2023-02-17T11:24:35Z</dcterms:modified>
</cp:coreProperties>
</file>